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sldIdLst>
    <p:sldId id="332" r:id="rId2"/>
    <p:sldId id="256" r:id="rId3"/>
    <p:sldId id="257" r:id="rId4"/>
    <p:sldId id="293" r:id="rId5"/>
    <p:sldId id="309" r:id="rId6"/>
    <p:sldId id="315" r:id="rId7"/>
    <p:sldId id="316" r:id="rId8"/>
    <p:sldId id="317" r:id="rId9"/>
    <p:sldId id="336" r:id="rId10"/>
    <p:sldId id="337" r:id="rId11"/>
    <p:sldId id="338" r:id="rId12"/>
    <p:sldId id="333" r:id="rId13"/>
    <p:sldId id="294" r:id="rId14"/>
    <p:sldId id="295" r:id="rId15"/>
    <p:sldId id="304" r:id="rId16"/>
    <p:sldId id="305" r:id="rId17"/>
    <p:sldId id="296" r:id="rId18"/>
    <p:sldId id="297" r:id="rId19"/>
    <p:sldId id="298" r:id="rId20"/>
    <p:sldId id="299" r:id="rId21"/>
    <p:sldId id="318" r:id="rId22"/>
    <p:sldId id="300" r:id="rId23"/>
    <p:sldId id="301" r:id="rId24"/>
    <p:sldId id="302" r:id="rId25"/>
    <p:sldId id="306" r:id="rId26"/>
    <p:sldId id="307" r:id="rId27"/>
    <p:sldId id="303" r:id="rId28"/>
    <p:sldId id="258" r:id="rId29"/>
    <p:sldId id="259" r:id="rId30"/>
    <p:sldId id="260" r:id="rId31"/>
    <p:sldId id="261" r:id="rId32"/>
    <p:sldId id="262" r:id="rId33"/>
    <p:sldId id="319" r:id="rId34"/>
    <p:sldId id="263" r:id="rId35"/>
    <p:sldId id="264" r:id="rId36"/>
    <p:sldId id="265" r:id="rId37"/>
    <p:sldId id="266" r:id="rId38"/>
    <p:sldId id="267" r:id="rId39"/>
    <p:sldId id="268" r:id="rId40"/>
    <p:sldId id="269" r:id="rId41"/>
    <p:sldId id="270" r:id="rId42"/>
    <p:sldId id="271" r:id="rId43"/>
    <p:sldId id="272" r:id="rId44"/>
    <p:sldId id="273" r:id="rId45"/>
    <p:sldId id="275" r:id="rId46"/>
    <p:sldId id="277" r:id="rId47"/>
    <p:sldId id="276" r:id="rId48"/>
    <p:sldId id="334" r:id="rId49"/>
    <p:sldId id="278" r:id="rId50"/>
    <p:sldId id="279" r:id="rId51"/>
    <p:sldId id="280" r:id="rId52"/>
    <p:sldId id="281" r:id="rId53"/>
    <p:sldId id="282" r:id="rId54"/>
    <p:sldId id="283" r:id="rId55"/>
    <p:sldId id="284" r:id="rId56"/>
    <p:sldId id="285" r:id="rId57"/>
    <p:sldId id="286" r:id="rId58"/>
    <p:sldId id="287" r:id="rId59"/>
    <p:sldId id="288" r:id="rId60"/>
    <p:sldId id="289" r:id="rId61"/>
    <p:sldId id="290" r:id="rId62"/>
    <p:sldId id="291" r:id="rId63"/>
    <p:sldId id="292" r:id="rId64"/>
    <p:sldId id="320" r:id="rId65"/>
    <p:sldId id="321" r:id="rId66"/>
    <p:sldId id="322" r:id="rId67"/>
    <p:sldId id="323" r:id="rId68"/>
    <p:sldId id="324" r:id="rId69"/>
    <p:sldId id="335" r:id="rId70"/>
    <p:sldId id="325" r:id="rId71"/>
    <p:sldId id="326" r:id="rId72"/>
    <p:sldId id="327" r:id="rId73"/>
    <p:sldId id="328" r:id="rId74"/>
    <p:sldId id="329" r:id="rId75"/>
    <p:sldId id="330"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6"/>
    <p:restoredTop sz="91577" autoAdjust="0"/>
  </p:normalViewPr>
  <p:slideViewPr>
    <p:cSldViewPr snapToGrid="0" showGuides="1">
      <p:cViewPr>
        <p:scale>
          <a:sx n="55" d="100"/>
          <a:sy n="55" d="100"/>
        </p:scale>
        <p:origin x="-1374" y="-336"/>
      </p:cViewPr>
      <p:guideLst>
        <p:guide orient="horz" pos="2160"/>
        <p:guide pos="3840"/>
      </p:guideLst>
    </p:cSldViewPr>
  </p:slideViewPr>
  <p:notesTextViewPr>
    <p:cViewPr>
      <p:scale>
        <a:sx n="125" d="100"/>
        <a:sy n="125"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87F069-C8E1-42B7-AC39-B4C549B49039}" type="datetimeFigureOut">
              <a:rPr lang="en-US" smtClean="0"/>
              <a:pPr/>
              <a:t>29/03/2024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760A99-5F5F-43D5-B056-CCEB7056F98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760A99-5F5F-43D5-B056-CCEB7056F980}"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760A99-5F5F-43D5-B056-CCEB7056F980}"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FE24C7-AA6F-C0EB-A564-A59ECE8EC97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B1AA3A7C-0447-4DAE-199A-31E4CE9832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96846E15-E8B2-CB19-7D9F-DEAB8FE4AC98}"/>
              </a:ext>
            </a:extLst>
          </p:cNvPr>
          <p:cNvSpPr>
            <a:spLocks noGrp="1"/>
          </p:cNvSpPr>
          <p:nvPr>
            <p:ph type="dt" sz="half" idx="10"/>
          </p:nvPr>
        </p:nvSpPr>
        <p:spPr/>
        <p:txBody>
          <a:bodyPr/>
          <a:lstStyle/>
          <a:p>
            <a:fld id="{29D239F0-0E2A-2A45-A4C7-1EFD09234CB7}" type="datetimeFigureOut">
              <a:rPr lang="en-US" smtClean="0"/>
              <a:pPr/>
              <a:t>29/03/2024</a:t>
            </a:fld>
            <a:endParaRPr lang="en-US"/>
          </a:p>
        </p:txBody>
      </p:sp>
      <p:sp>
        <p:nvSpPr>
          <p:cNvPr id="5" name="Footer Placeholder 4">
            <a:extLst>
              <a:ext uri="{FF2B5EF4-FFF2-40B4-BE49-F238E27FC236}">
                <a16:creationId xmlns:a16="http://schemas.microsoft.com/office/drawing/2014/main" xmlns="" id="{48896DB3-F0CB-9021-FA90-6747B1E661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1847475-7C74-7EC5-267E-94B7320F8FB4}"/>
              </a:ext>
            </a:extLst>
          </p:cNvPr>
          <p:cNvSpPr>
            <a:spLocks noGrp="1"/>
          </p:cNvSpPr>
          <p:nvPr>
            <p:ph type="sldNum" sz="quarter" idx="12"/>
          </p:nvPr>
        </p:nvSpPr>
        <p:spPr/>
        <p:txBody>
          <a:bodyPr/>
          <a:lstStyle/>
          <a:p>
            <a:fld id="{FBFCD580-9E7D-C548-A755-5278A6F8E360}" type="slidenum">
              <a:rPr lang="en-US" smtClean="0"/>
              <a:pPr/>
              <a:t>‹#›</a:t>
            </a:fld>
            <a:endParaRPr lang="en-US"/>
          </a:p>
        </p:txBody>
      </p:sp>
    </p:spTree>
    <p:extLst>
      <p:ext uri="{BB962C8B-B14F-4D97-AF65-F5344CB8AC3E}">
        <p14:creationId xmlns:p14="http://schemas.microsoft.com/office/powerpoint/2010/main" xmlns="" val="2992118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33F91C-166C-D691-C9AA-0B084809F94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3A952097-C935-B3CE-3E05-D204BA2B157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931E39F9-BC92-326E-A8B6-F8F8AEBB41CB}"/>
              </a:ext>
            </a:extLst>
          </p:cNvPr>
          <p:cNvSpPr>
            <a:spLocks noGrp="1"/>
          </p:cNvSpPr>
          <p:nvPr>
            <p:ph type="dt" sz="half" idx="10"/>
          </p:nvPr>
        </p:nvSpPr>
        <p:spPr/>
        <p:txBody>
          <a:bodyPr/>
          <a:lstStyle/>
          <a:p>
            <a:fld id="{29D239F0-0E2A-2A45-A4C7-1EFD09234CB7}" type="datetimeFigureOut">
              <a:rPr lang="en-US" smtClean="0"/>
              <a:pPr/>
              <a:t>29/03/2024</a:t>
            </a:fld>
            <a:endParaRPr lang="en-US"/>
          </a:p>
        </p:txBody>
      </p:sp>
      <p:sp>
        <p:nvSpPr>
          <p:cNvPr id="5" name="Footer Placeholder 4">
            <a:extLst>
              <a:ext uri="{FF2B5EF4-FFF2-40B4-BE49-F238E27FC236}">
                <a16:creationId xmlns:a16="http://schemas.microsoft.com/office/drawing/2014/main" xmlns="" id="{FC3413D6-E16C-209B-73BD-D2A8363EE6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A6A75A5-808E-A40F-BDB2-CC57ECF507FE}"/>
              </a:ext>
            </a:extLst>
          </p:cNvPr>
          <p:cNvSpPr>
            <a:spLocks noGrp="1"/>
          </p:cNvSpPr>
          <p:nvPr>
            <p:ph type="sldNum" sz="quarter" idx="12"/>
          </p:nvPr>
        </p:nvSpPr>
        <p:spPr/>
        <p:txBody>
          <a:bodyPr/>
          <a:lstStyle/>
          <a:p>
            <a:fld id="{FBFCD580-9E7D-C548-A755-5278A6F8E360}" type="slidenum">
              <a:rPr lang="en-US" smtClean="0"/>
              <a:pPr/>
              <a:t>‹#›</a:t>
            </a:fld>
            <a:endParaRPr lang="en-US"/>
          </a:p>
        </p:txBody>
      </p:sp>
    </p:spTree>
    <p:extLst>
      <p:ext uri="{BB962C8B-B14F-4D97-AF65-F5344CB8AC3E}">
        <p14:creationId xmlns:p14="http://schemas.microsoft.com/office/powerpoint/2010/main" xmlns="" val="1880461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3C499B4-8FCE-27A2-D516-158E9187A26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5D21455C-CB19-BA04-D10B-BCE4B7D5732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4305F3EB-2D83-CC2F-B118-5DC28CB765E6}"/>
              </a:ext>
            </a:extLst>
          </p:cNvPr>
          <p:cNvSpPr>
            <a:spLocks noGrp="1"/>
          </p:cNvSpPr>
          <p:nvPr>
            <p:ph type="dt" sz="half" idx="10"/>
          </p:nvPr>
        </p:nvSpPr>
        <p:spPr/>
        <p:txBody>
          <a:bodyPr/>
          <a:lstStyle/>
          <a:p>
            <a:fld id="{29D239F0-0E2A-2A45-A4C7-1EFD09234CB7}" type="datetimeFigureOut">
              <a:rPr lang="en-US" smtClean="0"/>
              <a:pPr/>
              <a:t>29/03/2024</a:t>
            </a:fld>
            <a:endParaRPr lang="en-US"/>
          </a:p>
        </p:txBody>
      </p:sp>
      <p:sp>
        <p:nvSpPr>
          <p:cNvPr id="5" name="Footer Placeholder 4">
            <a:extLst>
              <a:ext uri="{FF2B5EF4-FFF2-40B4-BE49-F238E27FC236}">
                <a16:creationId xmlns:a16="http://schemas.microsoft.com/office/drawing/2014/main" xmlns="" id="{1BEFAAC4-4870-25B9-278F-15663D5B1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4816B1E-E428-8601-14A0-13876E40811C}"/>
              </a:ext>
            </a:extLst>
          </p:cNvPr>
          <p:cNvSpPr>
            <a:spLocks noGrp="1"/>
          </p:cNvSpPr>
          <p:nvPr>
            <p:ph type="sldNum" sz="quarter" idx="12"/>
          </p:nvPr>
        </p:nvSpPr>
        <p:spPr/>
        <p:txBody>
          <a:bodyPr/>
          <a:lstStyle/>
          <a:p>
            <a:fld id="{FBFCD580-9E7D-C548-A755-5278A6F8E360}" type="slidenum">
              <a:rPr lang="en-US" smtClean="0"/>
              <a:pPr/>
              <a:t>‹#›</a:t>
            </a:fld>
            <a:endParaRPr lang="en-US"/>
          </a:p>
        </p:txBody>
      </p:sp>
    </p:spTree>
    <p:extLst>
      <p:ext uri="{BB962C8B-B14F-4D97-AF65-F5344CB8AC3E}">
        <p14:creationId xmlns:p14="http://schemas.microsoft.com/office/powerpoint/2010/main" xmlns="" val="1196984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64D780-4B29-971A-09D1-852FE5657D1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4F41E84C-1BAE-E239-FCA7-DFA1A69C1D8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360CF7AD-BC18-76FD-30A2-AFDA07B1CF41}"/>
              </a:ext>
            </a:extLst>
          </p:cNvPr>
          <p:cNvSpPr>
            <a:spLocks noGrp="1"/>
          </p:cNvSpPr>
          <p:nvPr>
            <p:ph type="dt" sz="half" idx="10"/>
          </p:nvPr>
        </p:nvSpPr>
        <p:spPr/>
        <p:txBody>
          <a:bodyPr/>
          <a:lstStyle/>
          <a:p>
            <a:fld id="{29D239F0-0E2A-2A45-A4C7-1EFD09234CB7}" type="datetimeFigureOut">
              <a:rPr lang="en-US" smtClean="0"/>
              <a:pPr/>
              <a:t>29/03/2024</a:t>
            </a:fld>
            <a:endParaRPr lang="en-US"/>
          </a:p>
        </p:txBody>
      </p:sp>
      <p:sp>
        <p:nvSpPr>
          <p:cNvPr id="5" name="Footer Placeholder 4">
            <a:extLst>
              <a:ext uri="{FF2B5EF4-FFF2-40B4-BE49-F238E27FC236}">
                <a16:creationId xmlns:a16="http://schemas.microsoft.com/office/drawing/2014/main" xmlns="" id="{3E605EE8-B96D-833F-35B1-CF93B14CAF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0F7A619-1359-C81E-2790-01262B6C6E7B}"/>
              </a:ext>
            </a:extLst>
          </p:cNvPr>
          <p:cNvSpPr>
            <a:spLocks noGrp="1"/>
          </p:cNvSpPr>
          <p:nvPr>
            <p:ph type="sldNum" sz="quarter" idx="12"/>
          </p:nvPr>
        </p:nvSpPr>
        <p:spPr/>
        <p:txBody>
          <a:bodyPr/>
          <a:lstStyle/>
          <a:p>
            <a:fld id="{FBFCD580-9E7D-C548-A755-5278A6F8E360}" type="slidenum">
              <a:rPr lang="en-US" smtClean="0"/>
              <a:pPr/>
              <a:t>‹#›</a:t>
            </a:fld>
            <a:endParaRPr lang="en-US"/>
          </a:p>
        </p:txBody>
      </p:sp>
    </p:spTree>
    <p:extLst>
      <p:ext uri="{BB962C8B-B14F-4D97-AF65-F5344CB8AC3E}">
        <p14:creationId xmlns:p14="http://schemas.microsoft.com/office/powerpoint/2010/main" xmlns="" val="1696254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565611-01AF-5F50-3C9F-22586194BA5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453A24B4-6468-513A-7B65-F127784141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9BDB6D66-622C-C3DA-9F23-00CE649DEE01}"/>
              </a:ext>
            </a:extLst>
          </p:cNvPr>
          <p:cNvSpPr>
            <a:spLocks noGrp="1"/>
          </p:cNvSpPr>
          <p:nvPr>
            <p:ph type="dt" sz="half" idx="10"/>
          </p:nvPr>
        </p:nvSpPr>
        <p:spPr/>
        <p:txBody>
          <a:bodyPr/>
          <a:lstStyle/>
          <a:p>
            <a:fld id="{29D239F0-0E2A-2A45-A4C7-1EFD09234CB7}" type="datetimeFigureOut">
              <a:rPr lang="en-US" smtClean="0"/>
              <a:pPr/>
              <a:t>29/03/2024</a:t>
            </a:fld>
            <a:endParaRPr lang="en-US"/>
          </a:p>
        </p:txBody>
      </p:sp>
      <p:sp>
        <p:nvSpPr>
          <p:cNvPr id="5" name="Footer Placeholder 4">
            <a:extLst>
              <a:ext uri="{FF2B5EF4-FFF2-40B4-BE49-F238E27FC236}">
                <a16:creationId xmlns:a16="http://schemas.microsoft.com/office/drawing/2014/main" xmlns="" id="{953403DE-2EF1-B54F-2694-2068BB99D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EF58936-B2C3-F223-C513-A44E81E4CA6E}"/>
              </a:ext>
            </a:extLst>
          </p:cNvPr>
          <p:cNvSpPr>
            <a:spLocks noGrp="1"/>
          </p:cNvSpPr>
          <p:nvPr>
            <p:ph type="sldNum" sz="quarter" idx="12"/>
          </p:nvPr>
        </p:nvSpPr>
        <p:spPr/>
        <p:txBody>
          <a:bodyPr/>
          <a:lstStyle/>
          <a:p>
            <a:fld id="{FBFCD580-9E7D-C548-A755-5278A6F8E360}" type="slidenum">
              <a:rPr lang="en-US" smtClean="0"/>
              <a:pPr/>
              <a:t>‹#›</a:t>
            </a:fld>
            <a:endParaRPr lang="en-US"/>
          </a:p>
        </p:txBody>
      </p:sp>
    </p:spTree>
    <p:extLst>
      <p:ext uri="{BB962C8B-B14F-4D97-AF65-F5344CB8AC3E}">
        <p14:creationId xmlns:p14="http://schemas.microsoft.com/office/powerpoint/2010/main" xmlns="" val="307211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72A174-100E-259C-05CB-2A99C13A410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E9DD0FBF-BA88-3650-F4B4-568CB5D9A58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93F55657-0422-CA2D-98A5-5B175FEFFC8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27D6E268-D6CB-107C-6DF6-79C824F67F66}"/>
              </a:ext>
            </a:extLst>
          </p:cNvPr>
          <p:cNvSpPr>
            <a:spLocks noGrp="1"/>
          </p:cNvSpPr>
          <p:nvPr>
            <p:ph type="dt" sz="half" idx="10"/>
          </p:nvPr>
        </p:nvSpPr>
        <p:spPr/>
        <p:txBody>
          <a:bodyPr/>
          <a:lstStyle/>
          <a:p>
            <a:fld id="{29D239F0-0E2A-2A45-A4C7-1EFD09234CB7}" type="datetimeFigureOut">
              <a:rPr lang="en-US" smtClean="0"/>
              <a:pPr/>
              <a:t>29/03/2024</a:t>
            </a:fld>
            <a:endParaRPr lang="en-US"/>
          </a:p>
        </p:txBody>
      </p:sp>
      <p:sp>
        <p:nvSpPr>
          <p:cNvPr id="6" name="Footer Placeholder 5">
            <a:extLst>
              <a:ext uri="{FF2B5EF4-FFF2-40B4-BE49-F238E27FC236}">
                <a16:creationId xmlns:a16="http://schemas.microsoft.com/office/drawing/2014/main" xmlns="" id="{9DDD91F7-D454-AF9E-9B6A-8E3A572978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5B5B261-48A0-9E78-3A60-0A63D3798E4B}"/>
              </a:ext>
            </a:extLst>
          </p:cNvPr>
          <p:cNvSpPr>
            <a:spLocks noGrp="1"/>
          </p:cNvSpPr>
          <p:nvPr>
            <p:ph type="sldNum" sz="quarter" idx="12"/>
          </p:nvPr>
        </p:nvSpPr>
        <p:spPr/>
        <p:txBody>
          <a:bodyPr/>
          <a:lstStyle/>
          <a:p>
            <a:fld id="{FBFCD580-9E7D-C548-A755-5278A6F8E360}" type="slidenum">
              <a:rPr lang="en-US" smtClean="0"/>
              <a:pPr/>
              <a:t>‹#›</a:t>
            </a:fld>
            <a:endParaRPr lang="en-US"/>
          </a:p>
        </p:txBody>
      </p:sp>
    </p:spTree>
    <p:extLst>
      <p:ext uri="{BB962C8B-B14F-4D97-AF65-F5344CB8AC3E}">
        <p14:creationId xmlns:p14="http://schemas.microsoft.com/office/powerpoint/2010/main" xmlns="" val="4257711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5567D8-1202-A9A3-C9AC-83799792660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3800A12F-0E3B-0466-D2A0-F071516D07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D17AB7D8-B2FD-8751-4859-D95D1024BE5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F5229F4C-7B44-4770-28D1-ED3CD75E32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3263AF6A-E1B1-7EB6-4C3B-DC67C69E5D2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B5551529-FD54-E7C5-62DA-88CA2677902C}"/>
              </a:ext>
            </a:extLst>
          </p:cNvPr>
          <p:cNvSpPr>
            <a:spLocks noGrp="1"/>
          </p:cNvSpPr>
          <p:nvPr>
            <p:ph type="dt" sz="half" idx="10"/>
          </p:nvPr>
        </p:nvSpPr>
        <p:spPr/>
        <p:txBody>
          <a:bodyPr/>
          <a:lstStyle/>
          <a:p>
            <a:fld id="{29D239F0-0E2A-2A45-A4C7-1EFD09234CB7}" type="datetimeFigureOut">
              <a:rPr lang="en-US" smtClean="0"/>
              <a:pPr/>
              <a:t>29/03/2024</a:t>
            </a:fld>
            <a:endParaRPr lang="en-US"/>
          </a:p>
        </p:txBody>
      </p:sp>
      <p:sp>
        <p:nvSpPr>
          <p:cNvPr id="8" name="Footer Placeholder 7">
            <a:extLst>
              <a:ext uri="{FF2B5EF4-FFF2-40B4-BE49-F238E27FC236}">
                <a16:creationId xmlns:a16="http://schemas.microsoft.com/office/drawing/2014/main" xmlns="" id="{BD1BCE58-5100-562F-3FC0-41D31A6A82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367AA49-93B1-483E-8300-5A96B4DDC51D}"/>
              </a:ext>
            </a:extLst>
          </p:cNvPr>
          <p:cNvSpPr>
            <a:spLocks noGrp="1"/>
          </p:cNvSpPr>
          <p:nvPr>
            <p:ph type="sldNum" sz="quarter" idx="12"/>
          </p:nvPr>
        </p:nvSpPr>
        <p:spPr/>
        <p:txBody>
          <a:bodyPr/>
          <a:lstStyle/>
          <a:p>
            <a:fld id="{FBFCD580-9E7D-C548-A755-5278A6F8E360}" type="slidenum">
              <a:rPr lang="en-US" smtClean="0"/>
              <a:pPr/>
              <a:t>‹#›</a:t>
            </a:fld>
            <a:endParaRPr lang="en-US"/>
          </a:p>
        </p:txBody>
      </p:sp>
    </p:spTree>
    <p:extLst>
      <p:ext uri="{BB962C8B-B14F-4D97-AF65-F5344CB8AC3E}">
        <p14:creationId xmlns:p14="http://schemas.microsoft.com/office/powerpoint/2010/main" xmlns="" val="982795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C388A3-E573-D9CA-EFB7-DC092F958F8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62DCECD3-A3C2-7215-636C-F50A17161CDF}"/>
              </a:ext>
            </a:extLst>
          </p:cNvPr>
          <p:cNvSpPr>
            <a:spLocks noGrp="1"/>
          </p:cNvSpPr>
          <p:nvPr>
            <p:ph type="dt" sz="half" idx="10"/>
          </p:nvPr>
        </p:nvSpPr>
        <p:spPr/>
        <p:txBody>
          <a:bodyPr/>
          <a:lstStyle/>
          <a:p>
            <a:fld id="{29D239F0-0E2A-2A45-A4C7-1EFD09234CB7}" type="datetimeFigureOut">
              <a:rPr lang="en-US" smtClean="0"/>
              <a:pPr/>
              <a:t>29/03/2024</a:t>
            </a:fld>
            <a:endParaRPr lang="en-US"/>
          </a:p>
        </p:txBody>
      </p:sp>
      <p:sp>
        <p:nvSpPr>
          <p:cNvPr id="4" name="Footer Placeholder 3">
            <a:extLst>
              <a:ext uri="{FF2B5EF4-FFF2-40B4-BE49-F238E27FC236}">
                <a16:creationId xmlns:a16="http://schemas.microsoft.com/office/drawing/2014/main" xmlns="" id="{E5AC0385-9C43-0956-F356-136EDF80C0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EAEA005-D86C-9DF4-0665-72D3E4F8D24C}"/>
              </a:ext>
            </a:extLst>
          </p:cNvPr>
          <p:cNvSpPr>
            <a:spLocks noGrp="1"/>
          </p:cNvSpPr>
          <p:nvPr>
            <p:ph type="sldNum" sz="quarter" idx="12"/>
          </p:nvPr>
        </p:nvSpPr>
        <p:spPr/>
        <p:txBody>
          <a:bodyPr/>
          <a:lstStyle/>
          <a:p>
            <a:fld id="{FBFCD580-9E7D-C548-A755-5278A6F8E360}" type="slidenum">
              <a:rPr lang="en-US" smtClean="0"/>
              <a:pPr/>
              <a:t>‹#›</a:t>
            </a:fld>
            <a:endParaRPr lang="en-US"/>
          </a:p>
        </p:txBody>
      </p:sp>
    </p:spTree>
    <p:extLst>
      <p:ext uri="{BB962C8B-B14F-4D97-AF65-F5344CB8AC3E}">
        <p14:creationId xmlns:p14="http://schemas.microsoft.com/office/powerpoint/2010/main" xmlns="" val="3406208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663F29D-9319-EC6F-B453-4D0AFDE8B3D5}"/>
              </a:ext>
            </a:extLst>
          </p:cNvPr>
          <p:cNvSpPr>
            <a:spLocks noGrp="1"/>
          </p:cNvSpPr>
          <p:nvPr>
            <p:ph type="dt" sz="half" idx="10"/>
          </p:nvPr>
        </p:nvSpPr>
        <p:spPr/>
        <p:txBody>
          <a:bodyPr/>
          <a:lstStyle/>
          <a:p>
            <a:fld id="{29D239F0-0E2A-2A45-A4C7-1EFD09234CB7}" type="datetimeFigureOut">
              <a:rPr lang="en-US" smtClean="0"/>
              <a:pPr/>
              <a:t>29/03/2024</a:t>
            </a:fld>
            <a:endParaRPr lang="en-US"/>
          </a:p>
        </p:txBody>
      </p:sp>
      <p:sp>
        <p:nvSpPr>
          <p:cNvPr id="3" name="Footer Placeholder 2">
            <a:extLst>
              <a:ext uri="{FF2B5EF4-FFF2-40B4-BE49-F238E27FC236}">
                <a16:creationId xmlns:a16="http://schemas.microsoft.com/office/drawing/2014/main" xmlns="" id="{42DB922D-3098-E3AB-524E-EA6FAB3976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FAE2FAE-3528-49B1-6113-CE0283AD296B}"/>
              </a:ext>
            </a:extLst>
          </p:cNvPr>
          <p:cNvSpPr>
            <a:spLocks noGrp="1"/>
          </p:cNvSpPr>
          <p:nvPr>
            <p:ph type="sldNum" sz="quarter" idx="12"/>
          </p:nvPr>
        </p:nvSpPr>
        <p:spPr/>
        <p:txBody>
          <a:bodyPr/>
          <a:lstStyle/>
          <a:p>
            <a:fld id="{FBFCD580-9E7D-C548-A755-5278A6F8E360}" type="slidenum">
              <a:rPr lang="en-US" smtClean="0"/>
              <a:pPr/>
              <a:t>‹#›</a:t>
            </a:fld>
            <a:endParaRPr lang="en-US"/>
          </a:p>
        </p:txBody>
      </p:sp>
    </p:spTree>
    <p:extLst>
      <p:ext uri="{BB962C8B-B14F-4D97-AF65-F5344CB8AC3E}">
        <p14:creationId xmlns:p14="http://schemas.microsoft.com/office/powerpoint/2010/main" xmlns="" val="217320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403196-224B-3952-7057-7BD23C269CD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E2FDE40D-E28C-3624-1DEE-88A57BFB09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1D75F2DC-CCF2-CC27-98CE-7724C6CA40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FB0E8A24-A426-DACA-2005-388662C68916}"/>
              </a:ext>
            </a:extLst>
          </p:cNvPr>
          <p:cNvSpPr>
            <a:spLocks noGrp="1"/>
          </p:cNvSpPr>
          <p:nvPr>
            <p:ph type="dt" sz="half" idx="10"/>
          </p:nvPr>
        </p:nvSpPr>
        <p:spPr/>
        <p:txBody>
          <a:bodyPr/>
          <a:lstStyle/>
          <a:p>
            <a:fld id="{29D239F0-0E2A-2A45-A4C7-1EFD09234CB7}" type="datetimeFigureOut">
              <a:rPr lang="en-US" smtClean="0"/>
              <a:pPr/>
              <a:t>29/03/2024</a:t>
            </a:fld>
            <a:endParaRPr lang="en-US"/>
          </a:p>
        </p:txBody>
      </p:sp>
      <p:sp>
        <p:nvSpPr>
          <p:cNvPr id="6" name="Footer Placeholder 5">
            <a:extLst>
              <a:ext uri="{FF2B5EF4-FFF2-40B4-BE49-F238E27FC236}">
                <a16:creationId xmlns:a16="http://schemas.microsoft.com/office/drawing/2014/main" xmlns="" id="{8C5113ED-79D0-32E7-806B-86E44753A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2F1014E-8FF4-FA55-2630-BC44F049099F}"/>
              </a:ext>
            </a:extLst>
          </p:cNvPr>
          <p:cNvSpPr>
            <a:spLocks noGrp="1"/>
          </p:cNvSpPr>
          <p:nvPr>
            <p:ph type="sldNum" sz="quarter" idx="12"/>
          </p:nvPr>
        </p:nvSpPr>
        <p:spPr/>
        <p:txBody>
          <a:bodyPr/>
          <a:lstStyle/>
          <a:p>
            <a:fld id="{FBFCD580-9E7D-C548-A755-5278A6F8E360}" type="slidenum">
              <a:rPr lang="en-US" smtClean="0"/>
              <a:pPr/>
              <a:t>‹#›</a:t>
            </a:fld>
            <a:endParaRPr lang="en-US"/>
          </a:p>
        </p:txBody>
      </p:sp>
    </p:spTree>
    <p:extLst>
      <p:ext uri="{BB962C8B-B14F-4D97-AF65-F5344CB8AC3E}">
        <p14:creationId xmlns:p14="http://schemas.microsoft.com/office/powerpoint/2010/main" xmlns="" val="285102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91DA57-5388-C526-C3EF-14FF3158BBA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AD1724D5-2D7D-10A1-2EE3-481CE8F14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3C356C8-BC24-ADB1-8119-DAB9A16C63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615128BB-D272-C154-B846-EBC4BF64BF14}"/>
              </a:ext>
            </a:extLst>
          </p:cNvPr>
          <p:cNvSpPr>
            <a:spLocks noGrp="1"/>
          </p:cNvSpPr>
          <p:nvPr>
            <p:ph type="dt" sz="half" idx="10"/>
          </p:nvPr>
        </p:nvSpPr>
        <p:spPr/>
        <p:txBody>
          <a:bodyPr/>
          <a:lstStyle/>
          <a:p>
            <a:fld id="{29D239F0-0E2A-2A45-A4C7-1EFD09234CB7}" type="datetimeFigureOut">
              <a:rPr lang="en-US" smtClean="0"/>
              <a:pPr/>
              <a:t>29/03/2024</a:t>
            </a:fld>
            <a:endParaRPr lang="en-US"/>
          </a:p>
        </p:txBody>
      </p:sp>
      <p:sp>
        <p:nvSpPr>
          <p:cNvPr id="6" name="Footer Placeholder 5">
            <a:extLst>
              <a:ext uri="{FF2B5EF4-FFF2-40B4-BE49-F238E27FC236}">
                <a16:creationId xmlns:a16="http://schemas.microsoft.com/office/drawing/2014/main" xmlns="" id="{8A7176DC-371F-9890-6B54-F478486D95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B8B6462-43B0-ECC1-A408-2733309D3DE8}"/>
              </a:ext>
            </a:extLst>
          </p:cNvPr>
          <p:cNvSpPr>
            <a:spLocks noGrp="1"/>
          </p:cNvSpPr>
          <p:nvPr>
            <p:ph type="sldNum" sz="quarter" idx="12"/>
          </p:nvPr>
        </p:nvSpPr>
        <p:spPr/>
        <p:txBody>
          <a:bodyPr/>
          <a:lstStyle/>
          <a:p>
            <a:fld id="{FBFCD580-9E7D-C548-A755-5278A6F8E360}" type="slidenum">
              <a:rPr lang="en-US" smtClean="0"/>
              <a:pPr/>
              <a:t>‹#›</a:t>
            </a:fld>
            <a:endParaRPr lang="en-US"/>
          </a:p>
        </p:txBody>
      </p:sp>
    </p:spTree>
    <p:extLst>
      <p:ext uri="{BB962C8B-B14F-4D97-AF65-F5344CB8AC3E}">
        <p14:creationId xmlns:p14="http://schemas.microsoft.com/office/powerpoint/2010/main" xmlns="" val="2400286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6CCADDD-215E-35C8-9D2A-414BA93712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9299E127-A254-8AD6-5DDE-E06CD1315B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5C717634-C939-6D53-5435-79B0E55C5C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D239F0-0E2A-2A45-A4C7-1EFD09234CB7}" type="datetimeFigureOut">
              <a:rPr lang="en-US" smtClean="0"/>
              <a:pPr/>
              <a:t>29/03/2024</a:t>
            </a:fld>
            <a:endParaRPr lang="en-US"/>
          </a:p>
        </p:txBody>
      </p:sp>
      <p:sp>
        <p:nvSpPr>
          <p:cNvPr id="5" name="Footer Placeholder 4">
            <a:extLst>
              <a:ext uri="{FF2B5EF4-FFF2-40B4-BE49-F238E27FC236}">
                <a16:creationId xmlns:a16="http://schemas.microsoft.com/office/drawing/2014/main" xmlns="" id="{CFD73528-CCFA-97A6-F530-428B23035A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566E44D-43E3-A305-27CD-8889DFF920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CD580-9E7D-C548-A755-5278A6F8E360}" type="slidenum">
              <a:rPr lang="en-US" smtClean="0"/>
              <a:pPr/>
              <a:t>‹#›</a:t>
            </a:fld>
            <a:endParaRPr lang="en-US"/>
          </a:p>
        </p:txBody>
      </p:sp>
    </p:spTree>
    <p:extLst>
      <p:ext uri="{BB962C8B-B14F-4D97-AF65-F5344CB8AC3E}">
        <p14:creationId xmlns:p14="http://schemas.microsoft.com/office/powerpoint/2010/main" xmlns="" val="1393175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9.jpeg"/><Relationship Id="rId5" Type="http://schemas.openxmlformats.org/officeDocument/2006/relationships/image" Target="../media/image14.jpeg"/><Relationship Id="rId10" Type="http://schemas.openxmlformats.org/officeDocument/2006/relationships/image" Target="../media/image18.jpeg"/><Relationship Id="rId4" Type="http://schemas.openxmlformats.org/officeDocument/2006/relationships/image" Target="../media/image13.jpeg"/><Relationship Id="rId9"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42.png"/><Relationship Id="rId4" Type="http://schemas.openxmlformats.org/officeDocument/2006/relationships/image" Target="../media/image14.jpeg"/><Relationship Id="rId9"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www.vocabulary.com/dictionary/video%20recording"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196312" y="240223"/>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endParaRPr lang="en-US" sz="4800" b="1" dirty="0">
              <a:latin typeface="Arial" pitchFamily="34" charset="0"/>
              <a:cs typeface="Arial" pitchFamily="34" charset="0"/>
            </a:endParaRPr>
          </a:p>
        </p:txBody>
      </p:sp>
      <p:pic>
        <p:nvPicPr>
          <p:cNvPr id="5" name="Content Placeholder 4" descr="What Is An Audio Video Recording? (with Pictures), 52% OFF"/>
          <p:cNvPicPr>
            <a:picLocks noGrp="1"/>
          </p:cNvPicPr>
          <p:nvPr>
            <p:ph idx="1"/>
          </p:nvPr>
        </p:nvPicPr>
        <p:blipFill>
          <a:blip r:embed="rId2"/>
          <a:srcRect/>
          <a:stretch>
            <a:fillRect/>
          </a:stretch>
        </p:blipFill>
        <p:spPr bwMode="auto">
          <a:xfrm>
            <a:off x="878541" y="696072"/>
            <a:ext cx="5640414" cy="2674657"/>
          </a:xfrm>
          <a:prstGeom prst="rect">
            <a:avLst/>
          </a:prstGeom>
          <a:noFill/>
          <a:ln w="9525">
            <a:noFill/>
            <a:miter lim="800000"/>
            <a:headEnd/>
            <a:tailEnd/>
          </a:ln>
        </p:spPr>
      </p:pic>
      <p:pic>
        <p:nvPicPr>
          <p:cNvPr id="6" name="Picture 5" descr="How to Edit Videos Faster in Premiere Pro: 5 Tricks | Rev Blog"/>
          <p:cNvPicPr/>
          <p:nvPr/>
        </p:nvPicPr>
        <p:blipFill>
          <a:blip r:embed="rId3"/>
          <a:srcRect/>
          <a:stretch>
            <a:fillRect/>
          </a:stretch>
        </p:blipFill>
        <p:spPr bwMode="auto">
          <a:xfrm>
            <a:off x="6866965" y="788894"/>
            <a:ext cx="4536141" cy="2312809"/>
          </a:xfrm>
          <a:prstGeom prst="rect">
            <a:avLst/>
          </a:prstGeom>
          <a:noFill/>
          <a:ln w="9525">
            <a:noFill/>
            <a:miter lim="800000"/>
            <a:headEnd/>
            <a:tailEnd/>
          </a:ln>
        </p:spPr>
      </p:pic>
      <p:pic>
        <p:nvPicPr>
          <p:cNvPr id="7" name="Picture 6" descr="15 Premiere Pro Tutorials Every Video Editor Should Watch"/>
          <p:cNvPicPr/>
          <p:nvPr/>
        </p:nvPicPr>
        <p:blipFill>
          <a:blip r:embed="rId4"/>
          <a:srcRect/>
          <a:stretch>
            <a:fillRect/>
          </a:stretch>
        </p:blipFill>
        <p:spPr bwMode="auto">
          <a:xfrm>
            <a:off x="7064188" y="3567953"/>
            <a:ext cx="4356847" cy="2796988"/>
          </a:xfrm>
          <a:prstGeom prst="rect">
            <a:avLst/>
          </a:prstGeom>
          <a:noFill/>
          <a:ln w="9525">
            <a:noFill/>
            <a:miter lim="800000"/>
            <a:headEnd/>
            <a:tailEnd/>
          </a:ln>
        </p:spPr>
      </p:pic>
      <p:pic>
        <p:nvPicPr>
          <p:cNvPr id="8" name="Picture 7" descr="The Benefits of Building an In-House Video Studio for Your Company"/>
          <p:cNvPicPr/>
          <p:nvPr/>
        </p:nvPicPr>
        <p:blipFill>
          <a:blip r:embed="rId5"/>
          <a:srcRect/>
          <a:stretch>
            <a:fillRect/>
          </a:stretch>
        </p:blipFill>
        <p:spPr bwMode="auto">
          <a:xfrm>
            <a:off x="932329" y="3818965"/>
            <a:ext cx="4285129" cy="2653553"/>
          </a:xfrm>
          <a:prstGeom prst="rect">
            <a:avLst/>
          </a:prstGeom>
          <a:noFill/>
          <a:ln w="9525">
            <a:noFill/>
            <a:miter lim="800000"/>
            <a:headEnd/>
            <a:tailEnd/>
          </a:ln>
        </p:spPr>
      </p:pic>
    </p:spTree>
    <p:extLst>
      <p:ext uri="{BB962C8B-B14F-4D97-AF65-F5344CB8AC3E}">
        <p14:creationId xmlns:p14="http://schemas.microsoft.com/office/powerpoint/2010/main" xmlns="" val="2670621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endParaRPr lang="en-US" sz="4800" b="1" dirty="0">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normAutofit/>
          </a:bodyPr>
          <a:lstStyle/>
          <a:p>
            <a:r>
              <a:rPr lang="en-US" sz="3600" b="1" dirty="0" smtClean="0">
                <a:latin typeface="Arial" pitchFamily="34" charset="0"/>
                <a:cs typeface="Arial" pitchFamily="34" charset="0"/>
              </a:rPr>
              <a:t>After Pre-production the next main phases of production :</a:t>
            </a:r>
          </a:p>
          <a:p>
            <a:r>
              <a:rPr lang="en-US" sz="3600" b="1" dirty="0" smtClean="0">
                <a:latin typeface="Arial" pitchFamily="34" charset="0"/>
                <a:cs typeface="Arial" pitchFamily="34" charset="0"/>
              </a:rPr>
              <a:t>Production – Video Recording and Shooting Part.</a:t>
            </a:r>
          </a:p>
          <a:p>
            <a:r>
              <a:rPr lang="en-US" sz="3600" b="1" dirty="0" smtClean="0">
                <a:latin typeface="Arial" pitchFamily="34" charset="0"/>
                <a:cs typeface="Arial" pitchFamily="34" charset="0"/>
              </a:rPr>
              <a:t>Post Production – Rough editing and Final Editing to get an end product final Video.</a:t>
            </a:r>
          </a:p>
          <a:p>
            <a:endParaRPr lang="en-US" sz="3600" b="1" dirty="0" smtClean="0">
              <a:latin typeface="Arial" pitchFamily="34" charset="0"/>
              <a:cs typeface="Arial" pitchFamily="34" charset="0"/>
            </a:endParaRPr>
          </a:p>
          <a:p>
            <a:endParaRPr lang="en-US" sz="3600" b="1" dirty="0">
              <a:latin typeface="Arial" pitchFamily="34" charset="0"/>
              <a:cs typeface="Arial" pitchFamily="34" charset="0"/>
            </a:endParaRPr>
          </a:p>
        </p:txBody>
      </p:sp>
    </p:spTree>
    <p:extLst>
      <p:ext uri="{BB962C8B-B14F-4D97-AF65-F5344CB8AC3E}">
        <p14:creationId xmlns:p14="http://schemas.microsoft.com/office/powerpoint/2010/main" xmlns="" val="2670621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r>
              <a:rPr lang="en-US" b="1" dirty="0" smtClean="0">
                <a:solidFill>
                  <a:srgbClr val="002060"/>
                </a:solidFill>
                <a:latin typeface="Arial" pitchFamily="34" charset="0"/>
                <a:cs typeface="Arial" pitchFamily="34" charset="0"/>
              </a:rPr>
              <a:t>  </a:t>
            </a:r>
            <a:r>
              <a:rPr lang="en-US" b="1" dirty="0" smtClean="0">
                <a:solidFill>
                  <a:srgbClr val="002060"/>
                </a:solidFill>
                <a:latin typeface="Arial" pitchFamily="34" charset="0"/>
                <a:cs typeface="Arial" pitchFamily="34" charset="0"/>
              </a:rPr>
              <a:t>Video Production  Team </a:t>
            </a:r>
            <a:endParaRPr lang="en-US" sz="4800" b="1" dirty="0">
              <a:solidFill>
                <a:srgbClr val="00206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normAutofit lnSpcReduction="10000"/>
          </a:bodyPr>
          <a:lstStyle/>
          <a:p>
            <a:r>
              <a:rPr lang="en-US" sz="3200" b="1" dirty="0" smtClean="0"/>
              <a:t>Production Team: Producer, Director and other</a:t>
            </a:r>
          </a:p>
          <a:p>
            <a:r>
              <a:rPr lang="en-US" sz="3200" b="1" dirty="0" smtClean="0"/>
              <a:t>Technical Team</a:t>
            </a:r>
          </a:p>
          <a:p>
            <a:r>
              <a:rPr lang="en-US" sz="3200" b="1" dirty="0" smtClean="0"/>
              <a:t>Camera Team</a:t>
            </a:r>
          </a:p>
          <a:p>
            <a:r>
              <a:rPr lang="en-US" sz="3200" b="1" dirty="0" smtClean="0"/>
              <a:t>Editing Team</a:t>
            </a:r>
          </a:p>
          <a:p>
            <a:r>
              <a:rPr lang="en-US" sz="3200" b="1" dirty="0" smtClean="0"/>
              <a:t>Graphic Team</a:t>
            </a:r>
          </a:p>
          <a:p>
            <a:r>
              <a:rPr lang="en-US" sz="3200" b="1" dirty="0" smtClean="0"/>
              <a:t>Studio floor team</a:t>
            </a:r>
          </a:p>
          <a:p>
            <a:r>
              <a:rPr lang="en-US" sz="3200" b="1" dirty="0" smtClean="0"/>
              <a:t>Set Designer</a:t>
            </a:r>
          </a:p>
          <a:p>
            <a:r>
              <a:rPr lang="en-US" sz="3200" b="1" dirty="0" smtClean="0"/>
              <a:t>Makeup team </a:t>
            </a:r>
          </a:p>
          <a:p>
            <a:endParaRPr lang="en-US" dirty="0"/>
          </a:p>
        </p:txBody>
      </p:sp>
    </p:spTree>
    <p:extLst>
      <p:ext uri="{BB962C8B-B14F-4D97-AF65-F5344CB8AC3E}">
        <p14:creationId xmlns:p14="http://schemas.microsoft.com/office/powerpoint/2010/main" xmlns="" val="2670621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r>
              <a:rPr lang="en-US" sz="4800" b="1" dirty="0" smtClean="0">
                <a:solidFill>
                  <a:srgbClr val="002060"/>
                </a:solidFill>
              </a:rPr>
              <a:t> </a:t>
            </a:r>
            <a:r>
              <a:rPr lang="en-US" sz="4800" b="1" dirty="0" smtClean="0">
                <a:solidFill>
                  <a:srgbClr val="002060"/>
                </a:solidFill>
                <a:latin typeface="Arial" pitchFamily="34" charset="0"/>
                <a:cs typeface="Arial" pitchFamily="34" charset="0"/>
              </a:rPr>
              <a:t>Video Recording </a:t>
            </a:r>
            <a:endParaRPr lang="en-US" sz="4800" b="1" dirty="0">
              <a:solidFill>
                <a:srgbClr val="00206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normAutofit/>
          </a:bodyPr>
          <a:lstStyle/>
          <a:p>
            <a:r>
              <a:rPr lang="en-US" sz="3600" b="1" dirty="0" smtClean="0"/>
              <a:t>video recording is a recording of both the visual and audible components (especially one containing a recording of a movie or television program).</a:t>
            </a:r>
            <a:endParaRPr lang="en-IN" sz="3600" b="1" dirty="0" smtClean="0"/>
          </a:p>
          <a:p>
            <a:endParaRPr lang="en-US" dirty="0" smtClean="0"/>
          </a:p>
          <a:p>
            <a:r>
              <a:rPr lang="en-US" b="1" dirty="0" err="1" smtClean="0"/>
              <a:t>वीडियो</a:t>
            </a:r>
            <a:r>
              <a:rPr lang="en-US" b="1" dirty="0" smtClean="0"/>
              <a:t> </a:t>
            </a:r>
            <a:r>
              <a:rPr lang="en-US" b="1" dirty="0" err="1" smtClean="0"/>
              <a:t>एक</a:t>
            </a:r>
            <a:r>
              <a:rPr lang="en-US" b="1" dirty="0" smtClean="0"/>
              <a:t> </a:t>
            </a:r>
            <a:r>
              <a:rPr lang="en-US" b="1" dirty="0" err="1" smtClean="0"/>
              <a:t>दृश्य</a:t>
            </a:r>
            <a:r>
              <a:rPr lang="en-US" b="1" dirty="0" smtClean="0"/>
              <a:t> -</a:t>
            </a:r>
            <a:r>
              <a:rPr lang="en-US" b="1" dirty="0" err="1" smtClean="0"/>
              <a:t>श्राव्य</a:t>
            </a:r>
            <a:r>
              <a:rPr lang="en-US" b="1" dirty="0" smtClean="0"/>
              <a:t> </a:t>
            </a:r>
            <a:r>
              <a:rPr lang="en-US" b="1" dirty="0" err="1" smtClean="0"/>
              <a:t>माध्यम</a:t>
            </a:r>
            <a:r>
              <a:rPr lang="en-US" b="1" dirty="0" smtClean="0"/>
              <a:t> </a:t>
            </a:r>
            <a:r>
              <a:rPr lang="en-US" b="1" dirty="0" err="1" smtClean="0"/>
              <a:t>का</a:t>
            </a:r>
            <a:r>
              <a:rPr lang="en-US" b="1" dirty="0" smtClean="0"/>
              <a:t> </a:t>
            </a:r>
            <a:r>
              <a:rPr lang="en-US" b="1" dirty="0" err="1" smtClean="0"/>
              <a:t>प्रकार</a:t>
            </a:r>
            <a:r>
              <a:rPr lang="en-US" b="1" dirty="0" smtClean="0"/>
              <a:t> </a:t>
            </a:r>
            <a:r>
              <a:rPr lang="en-US" b="1" dirty="0" err="1" smtClean="0"/>
              <a:t>है</a:t>
            </a:r>
            <a:r>
              <a:rPr lang="en-US" b="1" dirty="0" smtClean="0"/>
              <a:t> </a:t>
            </a:r>
            <a:r>
              <a:rPr lang="en-US" b="1" dirty="0" err="1" smtClean="0"/>
              <a:t>जिससे</a:t>
            </a:r>
            <a:r>
              <a:rPr lang="en-US" b="1" dirty="0" smtClean="0"/>
              <a:t> </a:t>
            </a:r>
            <a:r>
              <a:rPr lang="en-US" b="1" dirty="0" err="1" smtClean="0"/>
              <a:t>विभिन्न</a:t>
            </a:r>
            <a:r>
              <a:rPr lang="en-US" b="1" dirty="0" smtClean="0"/>
              <a:t> </a:t>
            </a:r>
            <a:r>
              <a:rPr lang="en-US" b="1" dirty="0" err="1" smtClean="0"/>
              <a:t>प्रारूप</a:t>
            </a:r>
            <a:r>
              <a:rPr lang="en-US" b="1" dirty="0" smtClean="0"/>
              <a:t> </a:t>
            </a:r>
            <a:r>
              <a:rPr lang="en-US" b="1" dirty="0" err="1" smtClean="0"/>
              <a:t>में</a:t>
            </a:r>
            <a:r>
              <a:rPr lang="en-US" b="1" dirty="0" smtClean="0"/>
              <a:t> </a:t>
            </a:r>
            <a:r>
              <a:rPr lang="en-US" b="1" dirty="0" err="1" smtClean="0"/>
              <a:t>छोटे</a:t>
            </a:r>
            <a:r>
              <a:rPr lang="en-US" b="1" dirty="0" smtClean="0"/>
              <a:t> </a:t>
            </a:r>
            <a:r>
              <a:rPr lang="en-US" b="1" dirty="0" err="1" smtClean="0"/>
              <a:t>या</a:t>
            </a:r>
            <a:r>
              <a:rPr lang="en-US" b="1" dirty="0" smtClean="0"/>
              <a:t> </a:t>
            </a:r>
            <a:r>
              <a:rPr lang="en-US" b="1" dirty="0" err="1" smtClean="0"/>
              <a:t>बड़े</a:t>
            </a:r>
            <a:r>
              <a:rPr lang="en-US" b="1" dirty="0" smtClean="0"/>
              <a:t> </a:t>
            </a:r>
            <a:r>
              <a:rPr lang="en-US" b="1" dirty="0" err="1" smtClean="0"/>
              <a:t>चलचित्र</a:t>
            </a:r>
            <a:r>
              <a:rPr lang="en-US" b="1" dirty="0" smtClean="0"/>
              <a:t> </a:t>
            </a:r>
            <a:r>
              <a:rPr lang="en-US" b="1" dirty="0" err="1" smtClean="0"/>
              <a:t>का</a:t>
            </a:r>
            <a:r>
              <a:rPr lang="en-US" b="1" dirty="0" smtClean="0"/>
              <a:t> </a:t>
            </a:r>
            <a:r>
              <a:rPr lang="en-US" b="1" dirty="0" err="1" smtClean="0"/>
              <a:t>निर्माण</a:t>
            </a:r>
            <a:r>
              <a:rPr lang="en-US" b="1" dirty="0" smtClean="0"/>
              <a:t> </a:t>
            </a:r>
            <a:r>
              <a:rPr lang="en-US" b="1" dirty="0" err="1" smtClean="0"/>
              <a:t>किया</a:t>
            </a:r>
            <a:r>
              <a:rPr lang="en-US" b="1" dirty="0" smtClean="0"/>
              <a:t> </a:t>
            </a:r>
            <a:r>
              <a:rPr lang="en-US" b="1" dirty="0" err="1" smtClean="0"/>
              <a:t>जाता</a:t>
            </a:r>
            <a:r>
              <a:rPr lang="en-US" b="1" dirty="0" smtClean="0"/>
              <a:t> </a:t>
            </a:r>
            <a:r>
              <a:rPr lang="en-US" b="1" dirty="0" err="1" smtClean="0"/>
              <a:t>है</a:t>
            </a:r>
            <a:r>
              <a:rPr lang="en-US" b="1" dirty="0" smtClean="0"/>
              <a:t>। </a:t>
            </a:r>
            <a:r>
              <a:rPr lang="en-US" b="1" dirty="0" err="1" smtClean="0"/>
              <a:t>तस्वीरों</a:t>
            </a:r>
            <a:r>
              <a:rPr lang="en-US" b="1" dirty="0" smtClean="0"/>
              <a:t> </a:t>
            </a:r>
            <a:r>
              <a:rPr lang="en-US" b="1" dirty="0" err="1" smtClean="0"/>
              <a:t>को</a:t>
            </a:r>
            <a:r>
              <a:rPr lang="en-US" b="1" dirty="0" smtClean="0"/>
              <a:t> </a:t>
            </a:r>
            <a:r>
              <a:rPr lang="en-US" b="1" dirty="0" err="1" smtClean="0"/>
              <a:t>क्रम</a:t>
            </a:r>
            <a:r>
              <a:rPr lang="en-US" b="1" dirty="0" smtClean="0"/>
              <a:t> </a:t>
            </a:r>
            <a:r>
              <a:rPr lang="en-US" b="1" dirty="0" err="1" smtClean="0"/>
              <a:t>में</a:t>
            </a:r>
            <a:r>
              <a:rPr lang="en-US" b="1" dirty="0" smtClean="0"/>
              <a:t> </a:t>
            </a:r>
            <a:r>
              <a:rPr lang="en-US" b="1" dirty="0" err="1" smtClean="0"/>
              <a:t>दिखाकर</a:t>
            </a:r>
            <a:r>
              <a:rPr lang="en-US" b="1" dirty="0" smtClean="0"/>
              <a:t> </a:t>
            </a:r>
            <a:r>
              <a:rPr lang="en-US" b="1" dirty="0" err="1" smtClean="0"/>
              <a:t>जीवंत</a:t>
            </a:r>
            <a:r>
              <a:rPr lang="en-US" b="1" dirty="0" smtClean="0"/>
              <a:t> </a:t>
            </a:r>
            <a:r>
              <a:rPr lang="en-US" b="1" dirty="0" err="1" smtClean="0"/>
              <a:t>दृश्य</a:t>
            </a:r>
            <a:r>
              <a:rPr lang="en-US" b="1" dirty="0" smtClean="0"/>
              <a:t> </a:t>
            </a:r>
            <a:r>
              <a:rPr lang="en-US" b="1" dirty="0" err="1" smtClean="0"/>
              <a:t>का</a:t>
            </a:r>
            <a:r>
              <a:rPr lang="en-US" b="1" dirty="0" smtClean="0"/>
              <a:t> </a:t>
            </a:r>
            <a:r>
              <a:rPr lang="en-US" b="1" dirty="0" err="1" smtClean="0"/>
              <a:t>आभास</a:t>
            </a:r>
            <a:r>
              <a:rPr lang="en-US" b="1" dirty="0" smtClean="0"/>
              <a:t> </a:t>
            </a:r>
            <a:r>
              <a:rPr lang="en-US" b="1" dirty="0" err="1" smtClean="0"/>
              <a:t>किया</a:t>
            </a:r>
            <a:r>
              <a:rPr lang="en-US" b="1" dirty="0" smtClean="0"/>
              <a:t> </a:t>
            </a:r>
            <a:r>
              <a:rPr lang="en-US" b="1" dirty="0" err="1" smtClean="0"/>
              <a:t>जाता</a:t>
            </a:r>
            <a:r>
              <a:rPr lang="en-US" b="1" dirty="0" smtClean="0"/>
              <a:t> </a:t>
            </a:r>
            <a:r>
              <a:rPr lang="en-US" b="1" dirty="0" err="1" smtClean="0"/>
              <a:t>है</a:t>
            </a:r>
            <a:r>
              <a:rPr lang="en-US" b="1" dirty="0" smtClean="0"/>
              <a:t> </a:t>
            </a:r>
            <a:r>
              <a:rPr lang="en-US" b="1" dirty="0" err="1" smtClean="0"/>
              <a:t>और</a:t>
            </a:r>
            <a:r>
              <a:rPr lang="en-US" b="1" dirty="0" smtClean="0"/>
              <a:t> </a:t>
            </a:r>
            <a:r>
              <a:rPr lang="en-US" b="1" dirty="0" err="1" smtClean="0"/>
              <a:t>दृश्य</a:t>
            </a:r>
            <a:r>
              <a:rPr lang="en-US" b="1" dirty="0" smtClean="0"/>
              <a:t> </a:t>
            </a:r>
            <a:r>
              <a:rPr lang="en-US" b="1" dirty="0" err="1" smtClean="0"/>
              <a:t>के</a:t>
            </a:r>
            <a:r>
              <a:rPr lang="en-US" b="1" dirty="0" smtClean="0"/>
              <a:t> </a:t>
            </a:r>
            <a:r>
              <a:rPr lang="en-US" b="1" dirty="0" err="1" smtClean="0"/>
              <a:t>साथ</a:t>
            </a:r>
            <a:r>
              <a:rPr lang="en-US" b="1" dirty="0" smtClean="0"/>
              <a:t> </a:t>
            </a:r>
            <a:r>
              <a:rPr lang="en-US" b="1" dirty="0" err="1" smtClean="0"/>
              <a:t>श्राव्य</a:t>
            </a:r>
            <a:r>
              <a:rPr lang="en-US" b="1" dirty="0" smtClean="0"/>
              <a:t> </a:t>
            </a:r>
            <a:r>
              <a:rPr lang="en-US" b="1" dirty="0" err="1" smtClean="0"/>
              <a:t>का</a:t>
            </a:r>
            <a:r>
              <a:rPr lang="en-US" b="1" dirty="0" smtClean="0"/>
              <a:t> </a:t>
            </a:r>
            <a:r>
              <a:rPr lang="en-US" b="1" dirty="0" err="1" smtClean="0"/>
              <a:t>भी</a:t>
            </a:r>
            <a:r>
              <a:rPr lang="en-US" b="1" dirty="0" smtClean="0"/>
              <a:t> </a:t>
            </a:r>
            <a:r>
              <a:rPr lang="en-US" b="1" dirty="0" err="1" smtClean="0"/>
              <a:t>मिश्रण</a:t>
            </a:r>
            <a:r>
              <a:rPr lang="en-US" b="1" dirty="0" smtClean="0"/>
              <a:t> </a:t>
            </a:r>
            <a:r>
              <a:rPr lang="en-US" b="1" dirty="0" err="1" smtClean="0"/>
              <a:t>किया</a:t>
            </a:r>
            <a:r>
              <a:rPr lang="en-US" b="1" dirty="0" smtClean="0"/>
              <a:t> </a:t>
            </a:r>
            <a:r>
              <a:rPr lang="en-US" b="1" dirty="0" err="1" smtClean="0"/>
              <a:t>जाता</a:t>
            </a:r>
            <a:r>
              <a:rPr lang="en-US" b="1" dirty="0" smtClean="0"/>
              <a:t> </a:t>
            </a:r>
            <a:r>
              <a:rPr lang="en-US" b="1" dirty="0" err="1" smtClean="0"/>
              <a:t>है</a:t>
            </a:r>
            <a:r>
              <a:rPr lang="en-US" b="1" dirty="0" smtClean="0"/>
              <a:t>। </a:t>
            </a:r>
            <a:endParaRPr lang="en-US" dirty="0"/>
          </a:p>
        </p:txBody>
      </p:sp>
    </p:spTree>
    <p:extLst>
      <p:ext uri="{BB962C8B-B14F-4D97-AF65-F5344CB8AC3E}">
        <p14:creationId xmlns:p14="http://schemas.microsoft.com/office/powerpoint/2010/main" xmlns="" val="2670621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a:xfrm>
            <a:off x="745210" y="760331"/>
            <a:ext cx="10515600" cy="1325563"/>
          </a:xfrm>
        </p:spPr>
        <p:txBody>
          <a:bodyPr/>
          <a:lstStyle/>
          <a:p>
            <a:pPr algn="ctr"/>
            <a:r>
              <a:rPr lang="en-US" b="1" dirty="0">
                <a:solidFill>
                  <a:srgbClr val="002060"/>
                </a:solidFill>
                <a:latin typeface="Arial" panose="020B0604020202020204" pitchFamily="34" charset="0"/>
                <a:cs typeface="Arial" panose="020B0604020202020204" pitchFamily="34" charset="0"/>
              </a:rPr>
              <a:t>Basic Equipment Required </a:t>
            </a:r>
            <a:br>
              <a:rPr lang="en-US" b="1" dirty="0">
                <a:solidFill>
                  <a:srgbClr val="002060"/>
                </a:solidFill>
                <a:latin typeface="Arial" panose="020B0604020202020204" pitchFamily="34" charset="0"/>
                <a:cs typeface="Arial" panose="020B0604020202020204" pitchFamily="34" charset="0"/>
              </a:rPr>
            </a:br>
            <a:r>
              <a:rPr lang="en-US" b="1" dirty="0">
                <a:solidFill>
                  <a:srgbClr val="002060"/>
                </a:solidFill>
                <a:latin typeface="Arial" panose="020B0604020202020204" pitchFamily="34" charset="0"/>
                <a:cs typeface="Arial" panose="020B0604020202020204" pitchFamily="34" charset="0"/>
              </a:rPr>
              <a:t>for Video Recording</a:t>
            </a: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a:xfrm>
            <a:off x="2318288" y="2337069"/>
            <a:ext cx="8942522" cy="4351338"/>
          </a:xfrm>
        </p:spPr>
        <p:txBody>
          <a:bodyPr/>
          <a:lstStyle/>
          <a:p>
            <a:r>
              <a:rPr lang="en-US" b="1" dirty="0">
                <a:latin typeface="Arial" panose="020B0604020202020204" pitchFamily="34" charset="0"/>
                <a:cs typeface="Arial" panose="020B0604020202020204" pitchFamily="34" charset="0"/>
              </a:rPr>
              <a:t>Video Camera– Digital Camera, P2, PTZ, DSLR and Smart Phone.</a:t>
            </a:r>
          </a:p>
          <a:p>
            <a:r>
              <a:rPr lang="en-US" b="1" dirty="0">
                <a:latin typeface="Arial" panose="020B0604020202020204" pitchFamily="34" charset="0"/>
                <a:cs typeface="Arial" panose="020B0604020202020204" pitchFamily="34" charset="0"/>
              </a:rPr>
              <a:t>Tripod or Camera Stand.</a:t>
            </a:r>
          </a:p>
          <a:p>
            <a:r>
              <a:rPr lang="en-US" b="1" dirty="0">
                <a:latin typeface="Arial" panose="020B0604020202020204" pitchFamily="34" charset="0"/>
                <a:cs typeface="Arial" panose="020B0604020202020204" pitchFamily="34" charset="0"/>
              </a:rPr>
              <a:t>Camera Batteries</a:t>
            </a:r>
            <a:r>
              <a:rPr lang="en-US"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Camera Card – 64 GB/128 GB</a:t>
            </a:r>
          </a:p>
          <a:p>
            <a:r>
              <a:rPr lang="en-US" b="1" dirty="0">
                <a:latin typeface="Arial" panose="020B0604020202020204" pitchFamily="34" charset="0"/>
                <a:cs typeface="Arial" panose="020B0604020202020204" pitchFamily="34" charset="0"/>
              </a:rPr>
              <a:t>Lights with Stands.</a:t>
            </a:r>
          </a:p>
          <a:p>
            <a:r>
              <a:rPr lang="en-US" b="1" dirty="0">
                <a:latin typeface="Arial" panose="020B0604020202020204" pitchFamily="34" charset="0"/>
                <a:cs typeface="Arial" panose="020B0604020202020204" pitchFamily="34" charset="0"/>
              </a:rPr>
              <a:t>Mics (Cordless Microphones)</a:t>
            </a:r>
          </a:p>
          <a:p>
            <a:r>
              <a:rPr lang="en-US" b="1" dirty="0">
                <a:latin typeface="Arial" panose="020B0604020202020204" pitchFamily="34" charset="0"/>
                <a:cs typeface="Arial" panose="020B0604020202020204" pitchFamily="34" charset="0"/>
              </a:rPr>
              <a:t>Teleprompter</a:t>
            </a:r>
          </a:p>
        </p:txBody>
      </p:sp>
      <p:pic>
        <p:nvPicPr>
          <p:cNvPr id="5" name="Picture 4" descr="Search Results - Sony Pro"/>
          <p:cNvPicPr/>
          <p:nvPr/>
        </p:nvPicPr>
        <p:blipFill>
          <a:blip r:embed="rId2"/>
          <a:srcRect/>
          <a:stretch>
            <a:fillRect/>
          </a:stretch>
        </p:blipFill>
        <p:spPr bwMode="auto">
          <a:xfrm>
            <a:off x="10307843" y="4160572"/>
            <a:ext cx="1468291" cy="884833"/>
          </a:xfrm>
          <a:prstGeom prst="rect">
            <a:avLst/>
          </a:prstGeom>
          <a:noFill/>
          <a:ln w="9525">
            <a:noFill/>
            <a:miter lim="800000"/>
            <a:headEnd/>
            <a:tailEnd/>
          </a:ln>
        </p:spPr>
      </p:pic>
      <p:pic>
        <p:nvPicPr>
          <p:cNvPr id="6" name="Picture 5" descr="video production equipment memory card"/>
          <p:cNvPicPr/>
          <p:nvPr/>
        </p:nvPicPr>
        <p:blipFill>
          <a:blip r:embed="rId3" cstate="print"/>
          <a:srcRect/>
          <a:stretch>
            <a:fillRect/>
          </a:stretch>
        </p:blipFill>
        <p:spPr bwMode="auto">
          <a:xfrm>
            <a:off x="9234860" y="2949456"/>
            <a:ext cx="1742745" cy="935171"/>
          </a:xfrm>
          <a:prstGeom prst="rect">
            <a:avLst/>
          </a:prstGeom>
          <a:noFill/>
          <a:ln w="9525">
            <a:noFill/>
            <a:miter lim="800000"/>
            <a:headEnd/>
            <a:tailEnd/>
          </a:ln>
        </p:spPr>
      </p:pic>
      <p:pic>
        <p:nvPicPr>
          <p:cNvPr id="7" name="Picture 6" descr="Buy Desview TP150 Teleprompter 15 inch, All Metal Liftable Teleprompters  with Remote Control and App iOS/Android for DSLR/Camcorder/Webcam Wide  Angle Camera Lens Video Shooting Online at Low Prices in India - Amazon.in"/>
          <p:cNvPicPr/>
          <p:nvPr/>
        </p:nvPicPr>
        <p:blipFill>
          <a:blip r:embed="rId4"/>
          <a:srcRect/>
          <a:stretch>
            <a:fillRect/>
          </a:stretch>
        </p:blipFill>
        <p:spPr bwMode="auto">
          <a:xfrm>
            <a:off x="7970809" y="4554747"/>
            <a:ext cx="2087592" cy="1659641"/>
          </a:xfrm>
          <a:prstGeom prst="rect">
            <a:avLst/>
          </a:prstGeom>
          <a:noFill/>
          <a:ln w="9525">
            <a:noFill/>
            <a:miter lim="800000"/>
            <a:headEnd/>
            <a:tailEnd/>
          </a:ln>
        </p:spPr>
      </p:pic>
    </p:spTree>
    <p:extLst>
      <p:ext uri="{BB962C8B-B14F-4D97-AF65-F5344CB8AC3E}">
        <p14:creationId xmlns:p14="http://schemas.microsoft.com/office/powerpoint/2010/main" xmlns="" val="127597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a:xfrm>
            <a:off x="745210" y="760331"/>
            <a:ext cx="10515600" cy="1325563"/>
          </a:xfrm>
        </p:spPr>
        <p:txBody>
          <a:bodyPr/>
          <a:lstStyle/>
          <a:p>
            <a:pPr algn="ctr"/>
            <a:r>
              <a:rPr lang="en-US" b="1" dirty="0">
                <a:solidFill>
                  <a:srgbClr val="002060"/>
                </a:solidFill>
                <a:latin typeface="Arial" panose="020B0604020202020204" pitchFamily="34" charset="0"/>
                <a:cs typeface="Arial" panose="020B0604020202020204" pitchFamily="34" charset="0"/>
              </a:rPr>
              <a:t>Basic Equipment Required </a:t>
            </a:r>
            <a:br>
              <a:rPr lang="en-US" b="1" dirty="0">
                <a:solidFill>
                  <a:srgbClr val="002060"/>
                </a:solidFill>
                <a:latin typeface="Arial" panose="020B0604020202020204" pitchFamily="34" charset="0"/>
                <a:cs typeface="Arial" panose="020B0604020202020204" pitchFamily="34" charset="0"/>
              </a:rPr>
            </a:br>
            <a:r>
              <a:rPr lang="en-US" b="1" dirty="0">
                <a:solidFill>
                  <a:srgbClr val="002060"/>
                </a:solidFill>
                <a:latin typeface="Arial" panose="020B0604020202020204" pitchFamily="34" charset="0"/>
                <a:cs typeface="Arial" panose="020B0604020202020204" pitchFamily="34" charset="0"/>
              </a:rPr>
              <a:t>for Video Recording</a:t>
            </a: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a:xfrm>
            <a:off x="2318288" y="2337069"/>
            <a:ext cx="8942522" cy="4351338"/>
          </a:xfrm>
        </p:spPr>
        <p:txBody>
          <a:bodyPr>
            <a:normAutofit/>
          </a:bodyPr>
          <a:lstStyle/>
          <a:p>
            <a:r>
              <a:rPr lang="en-US" sz="4000" b="1" dirty="0">
                <a:latin typeface="Arial" panose="020B0604020202020204" pitchFamily="34" charset="0"/>
                <a:cs typeface="Arial" panose="020B0604020202020204" pitchFamily="34" charset="0"/>
              </a:rPr>
              <a:t>Laptop</a:t>
            </a:r>
          </a:p>
          <a:p>
            <a:r>
              <a:rPr lang="en-US" sz="4000" b="1" dirty="0">
                <a:latin typeface="Arial" panose="020B0604020202020204" pitchFamily="34" charset="0"/>
                <a:cs typeface="Arial" panose="020B0604020202020204" pitchFamily="34" charset="0"/>
              </a:rPr>
              <a:t>Smart Board</a:t>
            </a:r>
          </a:p>
          <a:p>
            <a:r>
              <a:rPr lang="en-US" sz="4000" b="1" dirty="0">
                <a:latin typeface="Arial" panose="020B0604020202020204" pitchFamily="34" charset="0"/>
                <a:cs typeface="Arial" panose="020B0604020202020204" pitchFamily="34" charset="0"/>
              </a:rPr>
              <a:t>Audio and Video Cable</a:t>
            </a:r>
          </a:p>
        </p:txBody>
      </p:sp>
      <p:pic>
        <p:nvPicPr>
          <p:cNvPr id="5" name="Picture 4" descr="Search Results - Sony Pro"/>
          <p:cNvPicPr/>
          <p:nvPr/>
        </p:nvPicPr>
        <p:blipFill>
          <a:blip r:embed="rId2"/>
          <a:srcRect/>
          <a:stretch>
            <a:fillRect/>
          </a:stretch>
        </p:blipFill>
        <p:spPr bwMode="auto">
          <a:xfrm>
            <a:off x="9582162" y="2339470"/>
            <a:ext cx="1468291" cy="884833"/>
          </a:xfrm>
          <a:prstGeom prst="rect">
            <a:avLst/>
          </a:prstGeom>
          <a:noFill/>
          <a:ln w="9525">
            <a:noFill/>
            <a:miter lim="800000"/>
            <a:headEnd/>
            <a:tailEnd/>
          </a:ln>
        </p:spPr>
      </p:pic>
      <p:pic>
        <p:nvPicPr>
          <p:cNvPr id="6" name="Picture 5" descr="https://m.media-amazon.com/images/I/61p+07Qf2tL._AC_SL1500_.jpg"/>
          <p:cNvPicPr/>
          <p:nvPr/>
        </p:nvPicPr>
        <p:blipFill>
          <a:blip r:embed="rId3"/>
          <a:srcRect/>
          <a:stretch>
            <a:fillRect/>
          </a:stretch>
        </p:blipFill>
        <p:spPr bwMode="auto">
          <a:xfrm>
            <a:off x="8747016" y="3632200"/>
            <a:ext cx="2022583" cy="2171700"/>
          </a:xfrm>
          <a:prstGeom prst="rect">
            <a:avLst/>
          </a:prstGeom>
          <a:noFill/>
          <a:ln w="9525">
            <a:noFill/>
            <a:miter lim="800000"/>
            <a:headEnd/>
            <a:tailEnd/>
          </a:ln>
        </p:spPr>
      </p:pic>
    </p:spTree>
    <p:extLst>
      <p:ext uri="{BB962C8B-B14F-4D97-AF65-F5344CB8AC3E}">
        <p14:creationId xmlns:p14="http://schemas.microsoft.com/office/powerpoint/2010/main" xmlns="" val="3526433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lstStyle/>
          <a:p>
            <a:endParaRPr lang="en-US" dirty="0"/>
          </a:p>
        </p:txBody>
      </p:sp>
      <p:sp>
        <p:nvSpPr>
          <p:cNvPr id="5" name="Rounded Rectangle 4">
            <a:extLst>
              <a:ext uri="{FF2B5EF4-FFF2-40B4-BE49-F238E27FC236}">
                <a16:creationId xmlns:a16="http://schemas.microsoft.com/office/drawing/2014/main" xmlns="" id="{91238E0F-DD33-4BB6-CD92-6CF4949EF66C}"/>
              </a:ext>
            </a:extLst>
          </p:cNvPr>
          <p:cNvSpPr/>
          <p:nvPr/>
        </p:nvSpPr>
        <p:spPr>
          <a:xfrm>
            <a:off x="196312" y="3995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smtClean="0"/>
              <a:t>n</a:t>
            </a:r>
            <a:endParaRPr lang="en-US" dirty="0"/>
          </a:p>
        </p:txBody>
      </p:sp>
      <p:pic>
        <p:nvPicPr>
          <p:cNvPr id="6" name="Picture 5" descr="https://vidico.com/app/uploads/2022/03/image11.jpg"/>
          <p:cNvPicPr/>
          <p:nvPr/>
        </p:nvPicPr>
        <p:blipFill>
          <a:blip r:embed="rId3" cstate="print"/>
          <a:srcRect/>
          <a:stretch>
            <a:fillRect/>
          </a:stretch>
        </p:blipFill>
        <p:spPr bwMode="auto">
          <a:xfrm>
            <a:off x="3502464" y="3746109"/>
            <a:ext cx="1772529" cy="1158605"/>
          </a:xfrm>
          <a:prstGeom prst="rect">
            <a:avLst/>
          </a:prstGeom>
          <a:noFill/>
          <a:ln w="9525">
            <a:noFill/>
            <a:miter lim="800000"/>
            <a:headEnd/>
            <a:tailEnd/>
          </a:ln>
        </p:spPr>
      </p:pic>
      <p:pic>
        <p:nvPicPr>
          <p:cNvPr id="7" name="Picture 6" descr="lenses video production tool"/>
          <p:cNvPicPr/>
          <p:nvPr/>
        </p:nvPicPr>
        <p:blipFill>
          <a:blip r:embed="rId4" cstate="print"/>
          <a:srcRect/>
          <a:stretch>
            <a:fillRect/>
          </a:stretch>
        </p:blipFill>
        <p:spPr bwMode="auto">
          <a:xfrm>
            <a:off x="5700988" y="2965139"/>
            <a:ext cx="1223581" cy="1135434"/>
          </a:xfrm>
          <a:prstGeom prst="rect">
            <a:avLst/>
          </a:prstGeom>
          <a:noFill/>
          <a:ln w="9525">
            <a:noFill/>
            <a:miter lim="800000"/>
            <a:headEnd/>
            <a:tailEnd/>
          </a:ln>
        </p:spPr>
      </p:pic>
      <p:pic>
        <p:nvPicPr>
          <p:cNvPr id="8" name="Picture 7" descr="Gimbal video production tool"/>
          <p:cNvPicPr/>
          <p:nvPr/>
        </p:nvPicPr>
        <p:blipFill>
          <a:blip r:embed="rId5" cstate="print"/>
          <a:srcRect/>
          <a:stretch>
            <a:fillRect/>
          </a:stretch>
        </p:blipFill>
        <p:spPr bwMode="auto">
          <a:xfrm>
            <a:off x="4472380" y="5629827"/>
            <a:ext cx="1412849" cy="714971"/>
          </a:xfrm>
          <a:prstGeom prst="rect">
            <a:avLst/>
          </a:prstGeom>
          <a:noFill/>
          <a:ln w="9525">
            <a:noFill/>
            <a:miter lim="800000"/>
            <a:headEnd/>
            <a:tailEnd/>
          </a:ln>
        </p:spPr>
      </p:pic>
      <p:pic>
        <p:nvPicPr>
          <p:cNvPr id="9" name="Picture 8" descr="video production equipment memory card"/>
          <p:cNvPicPr/>
          <p:nvPr/>
        </p:nvPicPr>
        <p:blipFill>
          <a:blip r:embed="rId6" cstate="print"/>
          <a:srcRect/>
          <a:stretch>
            <a:fillRect/>
          </a:stretch>
        </p:blipFill>
        <p:spPr bwMode="auto">
          <a:xfrm>
            <a:off x="547102" y="5471005"/>
            <a:ext cx="1742745" cy="935171"/>
          </a:xfrm>
          <a:prstGeom prst="rect">
            <a:avLst/>
          </a:prstGeom>
          <a:noFill/>
          <a:ln w="9525">
            <a:noFill/>
            <a:miter lim="800000"/>
            <a:headEnd/>
            <a:tailEnd/>
          </a:ln>
        </p:spPr>
      </p:pic>
      <p:pic>
        <p:nvPicPr>
          <p:cNvPr id="10" name="Picture 9" descr="microphone"/>
          <p:cNvPicPr/>
          <p:nvPr/>
        </p:nvPicPr>
        <p:blipFill>
          <a:blip r:embed="rId7" cstate="print"/>
          <a:srcRect/>
          <a:stretch>
            <a:fillRect/>
          </a:stretch>
        </p:blipFill>
        <p:spPr bwMode="auto">
          <a:xfrm>
            <a:off x="10417417" y="5141152"/>
            <a:ext cx="1228800" cy="1184165"/>
          </a:xfrm>
          <a:prstGeom prst="rect">
            <a:avLst/>
          </a:prstGeom>
          <a:noFill/>
          <a:ln w="9525">
            <a:noFill/>
            <a:miter lim="800000"/>
            <a:headEnd/>
            <a:tailEnd/>
          </a:ln>
        </p:spPr>
      </p:pic>
      <p:pic>
        <p:nvPicPr>
          <p:cNvPr id="11" name="Picture 2" descr="Sony Professional Video Camera NX 200"/>
          <p:cNvPicPr>
            <a:picLocks noChangeAspect="1" noChangeArrowheads="1"/>
          </p:cNvPicPr>
          <p:nvPr/>
        </p:nvPicPr>
        <p:blipFill>
          <a:blip r:embed="rId8" cstate="print"/>
          <a:srcRect/>
          <a:stretch>
            <a:fillRect/>
          </a:stretch>
        </p:blipFill>
        <p:spPr bwMode="auto">
          <a:xfrm>
            <a:off x="1206771" y="1690663"/>
            <a:ext cx="1804545" cy="1804545"/>
          </a:xfrm>
          <a:prstGeom prst="rect">
            <a:avLst/>
          </a:prstGeom>
          <a:noFill/>
        </p:spPr>
      </p:pic>
      <p:pic>
        <p:nvPicPr>
          <p:cNvPr id="12" name="Picture 4" descr="Sony Professional Video Camera NX 200"/>
          <p:cNvPicPr>
            <a:picLocks noChangeAspect="1" noChangeArrowheads="1"/>
          </p:cNvPicPr>
          <p:nvPr/>
        </p:nvPicPr>
        <p:blipFill>
          <a:blip r:embed="rId8" cstate="print"/>
          <a:srcRect/>
          <a:stretch>
            <a:fillRect/>
          </a:stretch>
        </p:blipFill>
        <p:spPr bwMode="auto">
          <a:xfrm>
            <a:off x="2785341" y="5510433"/>
            <a:ext cx="1347567" cy="1347567"/>
          </a:xfrm>
          <a:prstGeom prst="rect">
            <a:avLst/>
          </a:prstGeom>
          <a:noFill/>
        </p:spPr>
      </p:pic>
      <p:pic>
        <p:nvPicPr>
          <p:cNvPr id="13" name="Picture 12" descr="F FERONS 4&quot;7&quot;&quot; feet Professional Tripod-3388 Camera Stand For Video Cameras, Dslr, Action Camera Tripod With Mobile Clip Holder &amp; Bluetooth Remote Tripod, Monopod"/>
          <p:cNvPicPr/>
          <p:nvPr/>
        </p:nvPicPr>
        <p:blipFill>
          <a:blip r:embed="rId9" cstate="print"/>
          <a:srcRect/>
          <a:stretch>
            <a:fillRect/>
          </a:stretch>
        </p:blipFill>
        <p:spPr bwMode="auto">
          <a:xfrm>
            <a:off x="6292933" y="4696642"/>
            <a:ext cx="821062" cy="1150262"/>
          </a:xfrm>
          <a:prstGeom prst="rect">
            <a:avLst/>
          </a:prstGeom>
          <a:noFill/>
          <a:ln w="9525">
            <a:noFill/>
            <a:miter lim="800000"/>
            <a:headEnd/>
            <a:tailEnd/>
          </a:ln>
        </p:spPr>
      </p:pic>
      <p:pic>
        <p:nvPicPr>
          <p:cNvPr id="14" name="Picture 13" descr="https://m.media-amazon.com/images/W/MEDIAX_792452-T2/images/I/71H4RlLzqvL._AC_SL1500_.jpg"/>
          <p:cNvPicPr/>
          <p:nvPr/>
        </p:nvPicPr>
        <p:blipFill>
          <a:blip r:embed="rId10"/>
          <a:srcRect/>
          <a:stretch>
            <a:fillRect/>
          </a:stretch>
        </p:blipFill>
        <p:spPr bwMode="auto">
          <a:xfrm>
            <a:off x="1190631" y="3733577"/>
            <a:ext cx="1555347" cy="1531088"/>
          </a:xfrm>
          <a:prstGeom prst="rect">
            <a:avLst/>
          </a:prstGeom>
          <a:noFill/>
          <a:ln w="9525">
            <a:noFill/>
            <a:miter lim="800000"/>
            <a:headEnd/>
            <a:tailEnd/>
          </a:ln>
        </p:spPr>
      </p:pic>
      <p:pic>
        <p:nvPicPr>
          <p:cNvPr id="15" name="Picture 14" descr="https://m.media-amazon.com/images/I/71TjCCe82YL._AC_SL1500_.jpg"/>
          <p:cNvPicPr/>
          <p:nvPr/>
        </p:nvPicPr>
        <p:blipFill>
          <a:blip r:embed="rId11"/>
          <a:srcRect/>
          <a:stretch>
            <a:fillRect/>
          </a:stretch>
        </p:blipFill>
        <p:spPr bwMode="auto">
          <a:xfrm>
            <a:off x="7631528" y="1578318"/>
            <a:ext cx="3587261" cy="2996418"/>
          </a:xfrm>
          <a:prstGeom prst="rect">
            <a:avLst/>
          </a:prstGeom>
          <a:noFill/>
          <a:ln w="9525">
            <a:noFill/>
            <a:miter lim="800000"/>
            <a:headEnd/>
            <a:tailEnd/>
          </a:ln>
        </p:spPr>
      </p:pic>
      <p:pic>
        <p:nvPicPr>
          <p:cNvPr id="16" name="Picture 15" descr="https://galleryteachers.com/wp-content/uploads/video_in_a_classroom-1024x667.jpg"/>
          <p:cNvPicPr/>
          <p:nvPr/>
        </p:nvPicPr>
        <p:blipFill>
          <a:blip r:embed="rId12"/>
          <a:srcRect/>
          <a:stretch>
            <a:fillRect/>
          </a:stretch>
        </p:blipFill>
        <p:spPr bwMode="auto">
          <a:xfrm>
            <a:off x="3959524" y="946031"/>
            <a:ext cx="2187275" cy="1487087"/>
          </a:xfrm>
          <a:prstGeom prst="rect">
            <a:avLst/>
          </a:prstGeom>
          <a:noFill/>
          <a:ln w="9525">
            <a:noFill/>
            <a:miter lim="800000"/>
            <a:headEnd/>
            <a:tailEnd/>
          </a:ln>
        </p:spPr>
      </p:pic>
      <p:pic>
        <p:nvPicPr>
          <p:cNvPr id="17" name="Picture 16" descr="Buy Desview TP150 Teleprompter 15 inch, All Metal Liftable Teleprompters  with Remote Control and App iOS/Android for DSLR/Camcorder/Webcam Wide  Angle Camera Lens Video Shooting Online at Low Prices in India - Amazon.in"/>
          <p:cNvPicPr/>
          <p:nvPr/>
        </p:nvPicPr>
        <p:blipFill>
          <a:blip r:embed="rId13"/>
          <a:srcRect/>
          <a:stretch>
            <a:fillRect/>
          </a:stretch>
        </p:blipFill>
        <p:spPr bwMode="auto">
          <a:xfrm>
            <a:off x="7851388" y="5175849"/>
            <a:ext cx="1654921" cy="1682151"/>
          </a:xfrm>
          <a:prstGeom prst="rect">
            <a:avLst/>
          </a:prstGeom>
          <a:noFill/>
          <a:ln w="9525">
            <a:noFill/>
            <a:miter lim="800000"/>
            <a:headEnd/>
            <a:tailEnd/>
          </a:ln>
        </p:spPr>
      </p:pic>
    </p:spTree>
    <p:extLst>
      <p:ext uri="{BB962C8B-B14F-4D97-AF65-F5344CB8AC3E}">
        <p14:creationId xmlns:p14="http://schemas.microsoft.com/office/powerpoint/2010/main" xmlns="" val="1222472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a:xfrm>
            <a:off x="838200" y="0"/>
            <a:ext cx="10515600" cy="1536700"/>
          </a:xfrm>
        </p:spPr>
        <p:txBody>
          <a:bodyPr/>
          <a:lstStyle/>
          <a:p>
            <a:pPr algn="ctr"/>
            <a:r>
              <a:rPr lang="en-US" b="1" dirty="0" smtClean="0">
                <a:solidFill>
                  <a:srgbClr val="002060"/>
                </a:solidFill>
                <a:latin typeface="Arial" pitchFamily="34" charset="0"/>
                <a:cs typeface="Arial" pitchFamily="34" charset="0"/>
              </a:rPr>
              <a:t>Microphones for Sound/Audio Recording</a:t>
            </a:r>
            <a:endParaRPr lang="en-US" b="1" dirty="0">
              <a:solidFill>
                <a:srgbClr val="00206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lstStyle/>
          <a:p>
            <a:endParaRPr lang="en-US" dirty="0" smtClean="0"/>
          </a:p>
          <a:p>
            <a:endParaRPr lang="en-US" dirty="0" smtClean="0"/>
          </a:p>
          <a:p>
            <a:endParaRPr lang="en-US" dirty="0"/>
          </a:p>
        </p:txBody>
      </p:sp>
      <p:pic>
        <p:nvPicPr>
          <p:cNvPr id="5" name="Picture 4" descr="SOS Guide To Choosing &amp; Using Studio Microphones"/>
          <p:cNvPicPr/>
          <p:nvPr/>
        </p:nvPicPr>
        <p:blipFill>
          <a:blip r:embed="rId2"/>
          <a:srcRect/>
          <a:stretch>
            <a:fillRect/>
          </a:stretch>
        </p:blipFill>
        <p:spPr bwMode="auto">
          <a:xfrm>
            <a:off x="596900" y="2019300"/>
            <a:ext cx="2491709" cy="2068603"/>
          </a:xfrm>
          <a:prstGeom prst="rect">
            <a:avLst/>
          </a:prstGeom>
          <a:noFill/>
          <a:ln w="9525">
            <a:noFill/>
            <a:miter lim="800000"/>
            <a:headEnd/>
            <a:tailEnd/>
          </a:ln>
        </p:spPr>
      </p:pic>
      <p:pic>
        <p:nvPicPr>
          <p:cNvPr id="49153" name="Picture 114" descr="https://raipurshop.com/wp-content/uploads/2020/07/Collar-microphone-for-mobile-and-computers.jpg"/>
          <p:cNvPicPr>
            <a:picLocks noChangeAspect="1" noChangeArrowheads="1"/>
          </p:cNvPicPr>
          <p:nvPr/>
        </p:nvPicPr>
        <p:blipFill>
          <a:blip r:embed="rId3"/>
          <a:srcRect/>
          <a:stretch>
            <a:fillRect/>
          </a:stretch>
        </p:blipFill>
        <p:spPr bwMode="auto">
          <a:xfrm>
            <a:off x="2090271" y="4220882"/>
            <a:ext cx="2374900" cy="2079625"/>
          </a:xfrm>
          <a:prstGeom prst="rect">
            <a:avLst/>
          </a:prstGeom>
          <a:noFill/>
        </p:spPr>
      </p:pic>
      <p:sp>
        <p:nvSpPr>
          <p:cNvPr id="49155" name="Rectangle 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6" name="Rectangle 4"/>
          <p:cNvSpPr>
            <a:spLocks noChangeArrowheads="1"/>
          </p:cNvSpPr>
          <p:nvPr/>
        </p:nvSpPr>
        <p:spPr bwMode="auto">
          <a:xfrm>
            <a:off x="0" y="4192588"/>
            <a:ext cx="12192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5" name="Picture 14" descr="TOA Electronics, Inc. - Wireless Microphones"/>
          <p:cNvPicPr/>
          <p:nvPr/>
        </p:nvPicPr>
        <p:blipFill>
          <a:blip r:embed="rId4"/>
          <a:srcRect/>
          <a:stretch>
            <a:fillRect/>
          </a:stretch>
        </p:blipFill>
        <p:spPr bwMode="auto">
          <a:xfrm>
            <a:off x="8712947" y="2736637"/>
            <a:ext cx="1923451" cy="1869728"/>
          </a:xfrm>
          <a:prstGeom prst="rect">
            <a:avLst/>
          </a:prstGeom>
          <a:noFill/>
          <a:ln w="9525">
            <a:noFill/>
            <a:miter lim="800000"/>
            <a:headEnd/>
            <a:tailEnd/>
          </a:ln>
        </p:spPr>
      </p:pic>
      <p:pic>
        <p:nvPicPr>
          <p:cNvPr id="9" name="Picture 8" descr="Shotgun Microphone With Shock Mount And Windscreen By, 45% OFF"/>
          <p:cNvPicPr/>
          <p:nvPr/>
        </p:nvPicPr>
        <p:blipFill>
          <a:blip r:embed="rId5"/>
          <a:srcRect/>
          <a:stretch>
            <a:fillRect/>
          </a:stretch>
        </p:blipFill>
        <p:spPr bwMode="auto">
          <a:xfrm>
            <a:off x="4865920" y="1685365"/>
            <a:ext cx="2323773" cy="2133600"/>
          </a:xfrm>
          <a:prstGeom prst="rect">
            <a:avLst/>
          </a:prstGeom>
          <a:noFill/>
          <a:ln w="9525">
            <a:noFill/>
            <a:miter lim="800000"/>
            <a:headEnd/>
            <a:tailEnd/>
          </a:ln>
        </p:spPr>
      </p:pic>
      <p:pic>
        <p:nvPicPr>
          <p:cNvPr id="10" name="Picture 9" descr="Rode NTG2 Condenser Shotgun Microphone, Black : Amazon.in: Musical  Instruments"/>
          <p:cNvPicPr/>
          <p:nvPr/>
        </p:nvPicPr>
        <p:blipFill>
          <a:blip r:embed="rId6"/>
          <a:srcRect/>
          <a:stretch>
            <a:fillRect/>
          </a:stretch>
        </p:blipFill>
        <p:spPr bwMode="auto">
          <a:xfrm>
            <a:off x="4751295" y="3818965"/>
            <a:ext cx="3801034" cy="2151529"/>
          </a:xfrm>
          <a:prstGeom prst="rect">
            <a:avLst/>
          </a:prstGeom>
          <a:noFill/>
          <a:ln w="9525">
            <a:noFill/>
            <a:miter lim="800000"/>
            <a:headEnd/>
            <a:tailEnd/>
          </a:ln>
        </p:spPr>
      </p:pic>
    </p:spTree>
    <p:extLst>
      <p:ext uri="{BB962C8B-B14F-4D97-AF65-F5344CB8AC3E}">
        <p14:creationId xmlns:p14="http://schemas.microsoft.com/office/powerpoint/2010/main" xmlns="" val="1222472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a:xfrm>
            <a:off x="745210" y="565809"/>
            <a:ext cx="10951490" cy="1325563"/>
          </a:xfrm>
        </p:spPr>
        <p:txBody>
          <a:bodyPr/>
          <a:lstStyle/>
          <a:p>
            <a:pPr algn="ctr"/>
            <a:r>
              <a:rPr lang="en-US" b="1" dirty="0">
                <a:solidFill>
                  <a:srgbClr val="002060"/>
                </a:solidFill>
                <a:latin typeface="Arial" panose="020B0604020202020204" pitchFamily="34" charset="0"/>
                <a:cs typeface="Arial" panose="020B0604020202020204" pitchFamily="34" charset="0"/>
              </a:rPr>
              <a:t>Lighting and Sound </a:t>
            </a:r>
            <a:br>
              <a:rPr lang="en-US" b="1" dirty="0">
                <a:solidFill>
                  <a:srgbClr val="002060"/>
                </a:solidFill>
                <a:latin typeface="Arial" panose="020B0604020202020204" pitchFamily="34" charset="0"/>
                <a:cs typeface="Arial" panose="020B0604020202020204" pitchFamily="34" charset="0"/>
              </a:rPr>
            </a:br>
            <a:r>
              <a:rPr lang="en-US" b="1" dirty="0">
                <a:solidFill>
                  <a:srgbClr val="002060"/>
                </a:solidFill>
                <a:latin typeface="Arial" panose="020B0604020202020204" pitchFamily="34" charset="0"/>
                <a:cs typeface="Arial" panose="020B0604020202020204" pitchFamily="34" charset="0"/>
              </a:rPr>
              <a:t>for Video Recording</a:t>
            </a: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a:xfrm>
            <a:off x="1069675" y="2138961"/>
            <a:ext cx="10000635" cy="4351338"/>
          </a:xfrm>
        </p:spPr>
        <p:txBody>
          <a:bodyPr>
            <a:normAutofit/>
          </a:bodyPr>
          <a:lstStyle/>
          <a:p>
            <a:pPr marL="120600">
              <a:lnSpc>
                <a:spcPct val="100000"/>
              </a:lnSpc>
            </a:pPr>
            <a:r>
              <a:rPr lang="en-US" sz="3200" b="1" dirty="0">
                <a:latin typeface="Arial" panose="020B0604020202020204" pitchFamily="34" charset="0"/>
                <a:cs typeface="Arial" panose="020B0604020202020204" pitchFamily="34" charset="0"/>
              </a:rPr>
              <a:t>Lights : Natural Light / Day Light				</a:t>
            </a:r>
            <a:r>
              <a:rPr lang="en-US" sz="3200" b="1" dirty="0" smtClean="0">
                <a:latin typeface="Arial" panose="020B0604020202020204" pitchFamily="34" charset="0"/>
                <a:cs typeface="Arial" panose="020B0604020202020204" pitchFamily="34" charset="0"/>
              </a:rPr>
              <a:t>Artificial </a:t>
            </a:r>
            <a:r>
              <a:rPr lang="en-US" sz="3200" b="1" dirty="0">
                <a:latin typeface="Arial" panose="020B0604020202020204" pitchFamily="34" charset="0"/>
                <a:cs typeface="Arial" panose="020B0604020202020204" pitchFamily="34" charset="0"/>
              </a:rPr>
              <a:t>light – Hot light    				</a:t>
            </a:r>
            <a:r>
              <a:rPr lang="en-US" sz="3200" b="1" dirty="0" smtClean="0">
                <a:latin typeface="Arial" panose="020B0604020202020204" pitchFamily="34" charset="0"/>
                <a:cs typeface="Arial" panose="020B0604020202020204" pitchFamily="34" charset="0"/>
              </a:rPr>
              <a:t>(</a:t>
            </a:r>
            <a:r>
              <a:rPr lang="en-US" sz="3200" b="1" dirty="0">
                <a:latin typeface="Arial" panose="020B0604020202020204" pitchFamily="34" charset="0"/>
                <a:cs typeface="Arial" panose="020B0604020202020204" pitchFamily="34" charset="0"/>
              </a:rPr>
              <a:t>Tungsten/Halogen)				 	</a:t>
            </a:r>
            <a:r>
              <a:rPr lang="en-US" sz="3200" b="1" dirty="0" smtClean="0">
                <a:latin typeface="Arial" panose="020B0604020202020204" pitchFamily="34" charset="0"/>
                <a:cs typeface="Arial" panose="020B0604020202020204" pitchFamily="34" charset="0"/>
              </a:rPr>
              <a:t>Cool </a:t>
            </a:r>
            <a:r>
              <a:rPr lang="en-US" sz="3200" b="1" dirty="0">
                <a:latin typeface="Arial" panose="020B0604020202020204" pitchFamily="34" charset="0"/>
                <a:cs typeface="Arial" panose="020B0604020202020204" pitchFamily="34" charset="0"/>
              </a:rPr>
              <a:t>light (LEDs)</a:t>
            </a:r>
          </a:p>
        </p:txBody>
      </p:sp>
      <p:pic>
        <p:nvPicPr>
          <p:cNvPr id="5" name="Picture 4" descr="Search Results - Sony Pro"/>
          <p:cNvPicPr/>
          <p:nvPr/>
        </p:nvPicPr>
        <p:blipFill>
          <a:blip r:embed="rId2"/>
          <a:srcRect/>
          <a:stretch>
            <a:fillRect/>
          </a:stretch>
        </p:blipFill>
        <p:spPr bwMode="auto">
          <a:xfrm>
            <a:off x="10074531" y="581008"/>
            <a:ext cx="1468291" cy="884833"/>
          </a:xfrm>
          <a:prstGeom prst="rect">
            <a:avLst/>
          </a:prstGeom>
          <a:noFill/>
          <a:ln w="9525">
            <a:noFill/>
            <a:miter lim="800000"/>
            <a:headEnd/>
            <a:tailEnd/>
          </a:ln>
        </p:spPr>
      </p:pic>
      <p:pic>
        <p:nvPicPr>
          <p:cNvPr id="6" name="Picture 5" descr="What Studio Lighting Is Actually Worth Buying?"/>
          <p:cNvPicPr/>
          <p:nvPr/>
        </p:nvPicPr>
        <p:blipFill>
          <a:blip r:embed="rId3"/>
          <a:srcRect/>
          <a:stretch>
            <a:fillRect/>
          </a:stretch>
        </p:blipFill>
        <p:spPr bwMode="auto">
          <a:xfrm>
            <a:off x="8299932" y="3687014"/>
            <a:ext cx="2812567" cy="2167686"/>
          </a:xfrm>
          <a:prstGeom prst="rect">
            <a:avLst/>
          </a:prstGeom>
          <a:noFill/>
          <a:ln w="9525">
            <a:noFill/>
            <a:miter lim="800000"/>
            <a:headEnd/>
            <a:tailEnd/>
          </a:ln>
        </p:spPr>
      </p:pic>
    </p:spTree>
    <p:extLst>
      <p:ext uri="{BB962C8B-B14F-4D97-AF65-F5344CB8AC3E}">
        <p14:creationId xmlns:p14="http://schemas.microsoft.com/office/powerpoint/2010/main" xmlns="" val="379746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a:xfrm>
            <a:off x="745210" y="565809"/>
            <a:ext cx="10951490" cy="1325563"/>
          </a:xfrm>
        </p:spPr>
        <p:txBody>
          <a:bodyPr/>
          <a:lstStyle/>
          <a:p>
            <a:pPr algn="ctr"/>
            <a:r>
              <a:rPr lang="en-US" b="1" dirty="0">
                <a:solidFill>
                  <a:srgbClr val="002060"/>
                </a:solidFill>
                <a:latin typeface="Arial" panose="020B0604020202020204" pitchFamily="34" charset="0"/>
                <a:cs typeface="Arial" panose="020B0604020202020204" pitchFamily="34" charset="0"/>
              </a:rPr>
              <a:t>Basic Lighting Principle </a:t>
            </a:r>
            <a:br>
              <a:rPr lang="en-US" b="1" dirty="0">
                <a:solidFill>
                  <a:srgbClr val="002060"/>
                </a:solidFill>
                <a:latin typeface="Arial" panose="020B0604020202020204" pitchFamily="34" charset="0"/>
                <a:cs typeface="Arial" panose="020B0604020202020204" pitchFamily="34" charset="0"/>
              </a:rPr>
            </a:br>
            <a:r>
              <a:rPr lang="en-US" b="1" dirty="0">
                <a:solidFill>
                  <a:srgbClr val="002060"/>
                </a:solidFill>
                <a:latin typeface="Arial" panose="020B0604020202020204" pitchFamily="34" charset="0"/>
                <a:cs typeface="Arial" panose="020B0604020202020204" pitchFamily="34" charset="0"/>
              </a:rPr>
              <a:t>for Video Recording</a:t>
            </a: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a:xfrm>
            <a:off x="2127788" y="2138961"/>
            <a:ext cx="8942522" cy="4351338"/>
          </a:xfrm>
        </p:spPr>
        <p:txBody>
          <a:bodyPr>
            <a:normAutofit/>
          </a:bodyPr>
          <a:lstStyle/>
          <a:p>
            <a:pPr marL="120600">
              <a:lnSpc>
                <a:spcPct val="100000"/>
              </a:lnSpc>
            </a:pPr>
            <a:r>
              <a:rPr lang="en-US" sz="3200" b="1" dirty="0">
                <a:latin typeface="Arial" panose="020B0604020202020204" pitchFamily="34" charset="0"/>
                <a:cs typeface="Arial" panose="020B0604020202020204" pitchFamily="34" charset="0"/>
              </a:rPr>
              <a:t>Three Point Lighting </a:t>
            </a:r>
            <a:r>
              <a:rPr lang="en-US" sz="3200" b="1" dirty="0" smtClean="0">
                <a:latin typeface="Arial" panose="020B0604020202020204" pitchFamily="34" charset="0"/>
                <a:cs typeface="Arial" panose="020B0604020202020204" pitchFamily="34" charset="0"/>
              </a:rPr>
              <a:t>–</a:t>
            </a:r>
          </a:p>
          <a:p>
            <a:pPr marL="120600">
              <a:lnSpc>
                <a:spcPct val="100000"/>
              </a:lnSpc>
            </a:pPr>
            <a:r>
              <a:rPr lang="en-US" sz="3200" b="1" dirty="0" smtClean="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Back Light</a:t>
            </a:r>
            <a:r>
              <a:rPr lang="en-US" sz="3200" b="1" dirty="0" smtClean="0">
                <a:latin typeface="Arial" panose="020B0604020202020204" pitchFamily="34" charset="0"/>
                <a:cs typeface="Arial" panose="020B0604020202020204" pitchFamily="34" charset="0"/>
              </a:rPr>
              <a:t>,</a:t>
            </a:r>
          </a:p>
          <a:p>
            <a:pPr marL="120600">
              <a:lnSpc>
                <a:spcPct val="100000"/>
              </a:lnSpc>
            </a:pPr>
            <a:r>
              <a:rPr lang="en-US" sz="3200" b="1" dirty="0" smtClean="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Key Light </a:t>
            </a:r>
            <a:endParaRPr lang="en-US" sz="3200" b="1" dirty="0" smtClean="0">
              <a:latin typeface="Arial" panose="020B0604020202020204" pitchFamily="34" charset="0"/>
              <a:cs typeface="Arial" panose="020B0604020202020204" pitchFamily="34" charset="0"/>
            </a:endParaRPr>
          </a:p>
          <a:p>
            <a:pPr marL="120600">
              <a:lnSpc>
                <a:spcPct val="100000"/>
              </a:lnSpc>
            </a:pPr>
            <a:r>
              <a:rPr lang="en-US" sz="3200" b="1" dirty="0" smtClean="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Fill Light.</a:t>
            </a:r>
          </a:p>
        </p:txBody>
      </p:sp>
      <p:pic>
        <p:nvPicPr>
          <p:cNvPr id="5" name="Picture 4" descr="Three-Point Lighting: 5 Tips for Setup"/>
          <p:cNvPicPr/>
          <p:nvPr/>
        </p:nvPicPr>
        <p:blipFill>
          <a:blip r:embed="rId2" cstate="print"/>
          <a:srcRect/>
          <a:stretch>
            <a:fillRect/>
          </a:stretch>
        </p:blipFill>
        <p:spPr bwMode="auto">
          <a:xfrm>
            <a:off x="4953000" y="3225800"/>
            <a:ext cx="5651500" cy="3390900"/>
          </a:xfrm>
          <a:prstGeom prst="rect">
            <a:avLst/>
          </a:prstGeom>
          <a:noFill/>
          <a:ln w="9525">
            <a:noFill/>
            <a:miter lim="800000"/>
            <a:headEnd/>
            <a:tailEnd/>
          </a:ln>
        </p:spPr>
      </p:pic>
    </p:spTree>
    <p:extLst>
      <p:ext uri="{BB962C8B-B14F-4D97-AF65-F5344CB8AC3E}">
        <p14:creationId xmlns:p14="http://schemas.microsoft.com/office/powerpoint/2010/main" xmlns="" val="2261637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a:xfrm>
            <a:off x="745210" y="565809"/>
            <a:ext cx="10951490" cy="1325563"/>
          </a:xfrm>
        </p:spPr>
        <p:txBody>
          <a:bodyPr/>
          <a:lstStyle/>
          <a:p>
            <a:pPr algn="ctr"/>
            <a:r>
              <a:rPr lang="en-US" b="1" dirty="0">
                <a:solidFill>
                  <a:srgbClr val="002060"/>
                </a:solidFill>
                <a:latin typeface="Arial" panose="020B0604020202020204" pitchFamily="34" charset="0"/>
                <a:cs typeface="Arial" panose="020B0604020202020204" pitchFamily="34" charset="0"/>
              </a:rPr>
              <a:t>Audio/Sound Recording</a:t>
            </a: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a:xfrm>
            <a:off x="1086928" y="2138961"/>
            <a:ext cx="9983382" cy="4351338"/>
          </a:xfrm>
        </p:spPr>
        <p:txBody>
          <a:bodyPr>
            <a:noAutofit/>
          </a:bodyPr>
          <a:lstStyle/>
          <a:p>
            <a:pPr marL="120600">
              <a:lnSpc>
                <a:spcPct val="100000"/>
              </a:lnSpc>
            </a:pPr>
            <a:r>
              <a:rPr lang="en-US" sz="3200" b="1" dirty="0">
                <a:latin typeface="Arial" panose="020B0604020202020204" pitchFamily="34" charset="0"/>
                <a:cs typeface="Arial" panose="020B0604020202020204" pitchFamily="34" charset="0"/>
              </a:rPr>
              <a:t>Managing Good Quality sound without noise and disturbance.</a:t>
            </a:r>
          </a:p>
          <a:p>
            <a:pPr marL="120600">
              <a:lnSpc>
                <a:spcPct val="100000"/>
              </a:lnSpc>
            </a:pPr>
            <a:r>
              <a:rPr lang="en-US" sz="3200" b="1" dirty="0">
                <a:latin typeface="Arial" panose="020B0604020202020204" pitchFamily="34" charset="0"/>
                <a:cs typeface="Arial" panose="020B0604020202020204" pitchFamily="34" charset="0"/>
              </a:rPr>
              <a:t>Use good quality Mics – Lapel, Cordless, Collar mic</a:t>
            </a:r>
          </a:p>
          <a:p>
            <a:pPr marL="120600">
              <a:lnSpc>
                <a:spcPct val="100000"/>
              </a:lnSpc>
            </a:pPr>
            <a:r>
              <a:rPr lang="en-US" sz="3200" b="1" dirty="0">
                <a:latin typeface="Arial" panose="020B0604020202020204" pitchFamily="34" charset="0"/>
                <a:cs typeface="Arial" panose="020B0604020202020204" pitchFamily="34" charset="0"/>
              </a:rPr>
              <a:t>Standard Audio Leve  -12 to -6 </a:t>
            </a:r>
            <a:r>
              <a:rPr lang="en-US" sz="3200" b="1" dirty="0" smtClean="0">
                <a:latin typeface="Arial" panose="020B0604020202020204" pitchFamily="34" charset="0"/>
                <a:cs typeface="Arial" panose="020B0604020202020204" pitchFamily="34" charset="0"/>
              </a:rPr>
              <a:t>dB</a:t>
            </a:r>
            <a:endParaRPr lang="en-US" sz="3200" b="1" dirty="0">
              <a:latin typeface="Arial" panose="020B0604020202020204" pitchFamily="34" charset="0"/>
              <a:cs typeface="Arial" panose="020B0604020202020204" pitchFamily="34" charset="0"/>
            </a:endParaRPr>
          </a:p>
          <a:p>
            <a:pPr marL="120600">
              <a:lnSpc>
                <a:spcPct val="100000"/>
              </a:lnSpc>
            </a:pPr>
            <a:r>
              <a:rPr lang="en-US" sz="3200" b="1" dirty="0">
                <a:latin typeface="Arial" panose="020B0604020202020204" pitchFamily="34" charset="0"/>
                <a:cs typeface="Arial" panose="020B0604020202020204" pitchFamily="34" charset="0"/>
              </a:rPr>
              <a:t>Audio and Video Cables : XLR, RCA, BNC, </a:t>
            </a:r>
            <a:r>
              <a:rPr lang="en-US" sz="3200" b="1" dirty="0" smtClean="0">
                <a:latin typeface="Arial" panose="020B0604020202020204" pitchFamily="34" charset="0"/>
                <a:cs typeface="Arial" panose="020B0604020202020204" pitchFamily="34" charset="0"/>
              </a:rPr>
              <a:t>HDMI</a:t>
            </a:r>
          </a:p>
          <a:p>
            <a:pPr marL="120600">
              <a:lnSpc>
                <a:spcPct val="100000"/>
              </a:lnSpc>
            </a:pPr>
            <a:r>
              <a:rPr lang="en-US" sz="3200" b="1" dirty="0" smtClean="0">
                <a:latin typeface="Arial" panose="020B0604020202020204" pitchFamily="34" charset="0"/>
                <a:cs typeface="Arial" panose="020B0604020202020204" pitchFamily="34" charset="0"/>
              </a:rPr>
              <a:t>Digital Cable – HDMI and SDI for Audio and Video</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31317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A7B5476D-FC40-2FE6-A696-7A76163DA600}"/>
              </a:ext>
            </a:extLst>
          </p:cNvPr>
          <p:cNvSpPr/>
          <p:nvPr/>
        </p:nvSpPr>
        <p:spPr>
          <a:xfrm>
            <a:off x="241300" y="329784"/>
            <a:ext cx="11696700" cy="6236117"/>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2" name="Title 1">
            <a:extLst>
              <a:ext uri="{FF2B5EF4-FFF2-40B4-BE49-F238E27FC236}">
                <a16:creationId xmlns:a16="http://schemas.microsoft.com/office/drawing/2014/main" xmlns="" id="{DE243654-97E1-92BB-5AE4-631295417013}"/>
              </a:ext>
            </a:extLst>
          </p:cNvPr>
          <p:cNvSpPr>
            <a:spLocks noGrp="1"/>
          </p:cNvSpPr>
          <p:nvPr>
            <p:ph type="ctrTitle"/>
          </p:nvPr>
        </p:nvSpPr>
        <p:spPr>
          <a:xfrm>
            <a:off x="1593743" y="1894238"/>
            <a:ext cx="9144000" cy="2387600"/>
          </a:xfrm>
        </p:spPr>
        <p:txBody>
          <a:bodyPr>
            <a:normAutofit/>
            <a:scene3d>
              <a:camera prst="orthographicFront"/>
              <a:lightRig rig="threePt" dir="t"/>
            </a:scene3d>
            <a:sp3d extrusionH="57150">
              <a:bevelT w="38100" h="38100"/>
            </a:sp3d>
          </a:bodyPr>
          <a:lstStyle/>
          <a:p>
            <a:pPr>
              <a:lnSpc>
                <a:spcPct val="100000"/>
              </a:lnSpc>
            </a:pPr>
            <a:r>
              <a:rPr lang="en-US" b="1" dirty="0" smtClean="0">
                <a:solidFill>
                  <a:srgbClr val="002060"/>
                </a:solidFill>
                <a:latin typeface="Arial" panose="020B0604020202020204" pitchFamily="34" charset="0"/>
                <a:cs typeface="Arial" panose="020B0604020202020204" pitchFamily="34" charset="0"/>
              </a:rPr>
              <a:t>“Recording </a:t>
            </a:r>
            <a:r>
              <a:rPr lang="en-US" b="1" dirty="0">
                <a:solidFill>
                  <a:srgbClr val="002060"/>
                </a:solidFill>
                <a:latin typeface="Arial" panose="020B0604020202020204" pitchFamily="34" charset="0"/>
                <a:cs typeface="Arial" panose="020B0604020202020204" pitchFamily="34" charset="0"/>
              </a:rPr>
              <a:t>and Editing of Video Resources’’</a:t>
            </a:r>
          </a:p>
        </p:txBody>
      </p:sp>
      <p:pic>
        <p:nvPicPr>
          <p:cNvPr id="5" name="Picture 4" descr="Search Results - Sony Pro"/>
          <p:cNvPicPr/>
          <p:nvPr/>
        </p:nvPicPr>
        <p:blipFill>
          <a:blip r:embed="rId2"/>
          <a:srcRect/>
          <a:stretch>
            <a:fillRect/>
          </a:stretch>
        </p:blipFill>
        <p:spPr bwMode="auto">
          <a:xfrm>
            <a:off x="3885919" y="4913533"/>
            <a:ext cx="2150293" cy="1448972"/>
          </a:xfrm>
          <a:prstGeom prst="rect">
            <a:avLst/>
          </a:prstGeom>
          <a:noFill/>
          <a:ln w="9525">
            <a:noFill/>
            <a:miter lim="800000"/>
            <a:headEnd/>
            <a:tailEnd/>
          </a:ln>
        </p:spPr>
      </p:pic>
      <p:pic>
        <p:nvPicPr>
          <p:cNvPr id="6" name="Picture 5" descr="Workstations for Video Editing | Puget Systems"/>
          <p:cNvPicPr/>
          <p:nvPr/>
        </p:nvPicPr>
        <p:blipFill>
          <a:blip r:embed="rId3"/>
          <a:srcRect/>
          <a:stretch>
            <a:fillRect/>
          </a:stretch>
        </p:blipFill>
        <p:spPr bwMode="auto">
          <a:xfrm>
            <a:off x="7022381" y="4334981"/>
            <a:ext cx="2820838" cy="1820238"/>
          </a:xfrm>
          <a:prstGeom prst="rect">
            <a:avLst/>
          </a:prstGeom>
          <a:noFill/>
          <a:ln w="9525">
            <a:noFill/>
            <a:miter lim="800000"/>
            <a:headEnd/>
            <a:tailEnd/>
          </a:ln>
        </p:spPr>
      </p:pic>
      <p:pic>
        <p:nvPicPr>
          <p:cNvPr id="7" name="Picture 6" descr="https://vidico.com/app/uploads/2022/03/image11.jpg"/>
          <p:cNvPicPr/>
          <p:nvPr/>
        </p:nvPicPr>
        <p:blipFill>
          <a:blip r:embed="rId4" cstate="print"/>
          <a:srcRect/>
          <a:stretch>
            <a:fillRect/>
          </a:stretch>
        </p:blipFill>
        <p:spPr bwMode="auto">
          <a:xfrm>
            <a:off x="948516" y="4650495"/>
            <a:ext cx="2471768" cy="1646410"/>
          </a:xfrm>
          <a:prstGeom prst="rect">
            <a:avLst/>
          </a:prstGeom>
          <a:noFill/>
          <a:ln w="9525">
            <a:noFill/>
            <a:miter lim="800000"/>
            <a:headEnd/>
            <a:tailEnd/>
          </a:ln>
        </p:spPr>
      </p:pic>
    </p:spTree>
    <p:extLst>
      <p:ext uri="{BB962C8B-B14F-4D97-AF65-F5344CB8AC3E}">
        <p14:creationId xmlns:p14="http://schemas.microsoft.com/office/powerpoint/2010/main" xmlns="" val="786782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a:xfrm>
            <a:off x="745210" y="565809"/>
            <a:ext cx="10951490" cy="1325563"/>
          </a:xfrm>
        </p:spPr>
        <p:txBody>
          <a:bodyPr/>
          <a:lstStyle/>
          <a:p>
            <a:pPr algn="ctr"/>
            <a:r>
              <a:rPr lang="en-US" b="1" dirty="0">
                <a:solidFill>
                  <a:srgbClr val="002060"/>
                </a:solidFill>
                <a:latin typeface="Arial" panose="020B0604020202020204" pitchFamily="34" charset="0"/>
                <a:cs typeface="Arial" panose="020B0604020202020204" pitchFamily="34" charset="0"/>
              </a:rPr>
              <a:t>Camera Shots</a:t>
            </a: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a:xfrm>
            <a:off x="2135408" y="1940853"/>
            <a:ext cx="8942522" cy="4351338"/>
          </a:xfrm>
        </p:spPr>
        <p:txBody>
          <a:bodyPr>
            <a:normAutofit lnSpcReduction="10000"/>
          </a:bodyPr>
          <a:lstStyle/>
          <a:p>
            <a:pPr marL="120600">
              <a:lnSpc>
                <a:spcPct val="100000"/>
              </a:lnSpc>
            </a:pPr>
            <a:r>
              <a:rPr lang="en-US" b="1" dirty="0">
                <a:latin typeface="Arial" panose="020B0604020202020204" pitchFamily="34" charset="0"/>
                <a:cs typeface="Arial" panose="020B0604020202020204" pitchFamily="34" charset="0"/>
              </a:rPr>
              <a:t>Extreme Long Shot</a:t>
            </a:r>
          </a:p>
          <a:p>
            <a:pPr marL="120600">
              <a:lnSpc>
                <a:spcPct val="100000"/>
              </a:lnSpc>
            </a:pPr>
            <a:r>
              <a:rPr lang="en-US" b="1" dirty="0">
                <a:latin typeface="Arial" panose="020B0604020202020204" pitchFamily="34" charset="0"/>
                <a:cs typeface="Arial" panose="020B0604020202020204" pitchFamily="34" charset="0"/>
              </a:rPr>
              <a:t>Long Shot</a:t>
            </a:r>
          </a:p>
          <a:p>
            <a:pPr marL="120600">
              <a:lnSpc>
                <a:spcPct val="100000"/>
              </a:lnSpc>
            </a:pPr>
            <a:r>
              <a:rPr lang="en-US" b="1" dirty="0">
                <a:latin typeface="Arial" panose="020B0604020202020204" pitchFamily="34" charset="0"/>
                <a:cs typeface="Arial" panose="020B0604020202020204" pitchFamily="34" charset="0"/>
              </a:rPr>
              <a:t>MLS</a:t>
            </a:r>
          </a:p>
          <a:p>
            <a:pPr marL="120600">
              <a:lnSpc>
                <a:spcPct val="100000"/>
              </a:lnSpc>
            </a:pPr>
            <a:r>
              <a:rPr lang="en-US" b="1" dirty="0">
                <a:latin typeface="Arial" panose="020B0604020202020204" pitchFamily="34" charset="0"/>
                <a:cs typeface="Arial" panose="020B0604020202020204" pitchFamily="34" charset="0"/>
              </a:rPr>
              <a:t>MS</a:t>
            </a:r>
          </a:p>
          <a:p>
            <a:pPr marL="120600">
              <a:lnSpc>
                <a:spcPct val="100000"/>
              </a:lnSpc>
            </a:pPr>
            <a:r>
              <a:rPr lang="en-US" b="1" dirty="0">
                <a:latin typeface="Arial" panose="020B0604020202020204" pitchFamily="34" charset="0"/>
                <a:cs typeface="Arial" panose="020B0604020202020204" pitchFamily="34" charset="0"/>
              </a:rPr>
              <a:t>MCU</a:t>
            </a:r>
          </a:p>
          <a:p>
            <a:pPr marL="120600">
              <a:lnSpc>
                <a:spcPct val="100000"/>
              </a:lnSpc>
            </a:pPr>
            <a:r>
              <a:rPr lang="en-US" b="1" dirty="0">
                <a:latin typeface="Arial" panose="020B0604020202020204" pitchFamily="34" charset="0"/>
                <a:cs typeface="Arial" panose="020B0604020202020204" pitchFamily="34" charset="0"/>
              </a:rPr>
              <a:t>CU</a:t>
            </a:r>
          </a:p>
          <a:p>
            <a:pPr marL="120600">
              <a:lnSpc>
                <a:spcPct val="100000"/>
              </a:lnSpc>
            </a:pPr>
            <a:r>
              <a:rPr lang="en-US" b="1" dirty="0">
                <a:latin typeface="Arial" panose="020B0604020202020204" pitchFamily="34" charset="0"/>
                <a:cs typeface="Arial" panose="020B0604020202020204" pitchFamily="34" charset="0"/>
              </a:rPr>
              <a:t>ECU</a:t>
            </a:r>
          </a:p>
          <a:p>
            <a:pPr marL="120600">
              <a:lnSpc>
                <a:spcPct val="100000"/>
              </a:lnSpc>
            </a:pPr>
            <a:r>
              <a:rPr lang="en-US" b="1" dirty="0">
                <a:latin typeface="Arial" panose="020B0604020202020204" pitchFamily="34" charset="0"/>
                <a:cs typeface="Arial" panose="020B0604020202020204" pitchFamily="34" charset="0"/>
              </a:rPr>
              <a:t>Areal Shot</a:t>
            </a:r>
          </a:p>
        </p:txBody>
      </p:sp>
      <p:pic>
        <p:nvPicPr>
          <p:cNvPr id="5" name="Picture 4" descr="15 Essential Camera Shots, Angles and Movements - Photography Blog Tips -  ISO 1200 Magazine"/>
          <p:cNvPicPr/>
          <p:nvPr/>
        </p:nvPicPr>
        <p:blipFill>
          <a:blip r:embed="rId2"/>
          <a:srcRect/>
          <a:stretch>
            <a:fillRect/>
          </a:stretch>
        </p:blipFill>
        <p:spPr bwMode="auto">
          <a:xfrm>
            <a:off x="6210300" y="2387600"/>
            <a:ext cx="5309319" cy="3204152"/>
          </a:xfrm>
          <a:prstGeom prst="rect">
            <a:avLst/>
          </a:prstGeom>
          <a:noFill/>
          <a:ln w="9525">
            <a:noFill/>
            <a:miter lim="800000"/>
            <a:headEnd/>
            <a:tailEnd/>
          </a:ln>
        </p:spPr>
      </p:pic>
    </p:spTree>
    <p:extLst>
      <p:ext uri="{BB962C8B-B14F-4D97-AF65-F5344CB8AC3E}">
        <p14:creationId xmlns:p14="http://schemas.microsoft.com/office/powerpoint/2010/main" xmlns="" val="3162306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a:xfrm>
            <a:off x="745210" y="565809"/>
            <a:ext cx="10951490" cy="1325563"/>
          </a:xfrm>
        </p:spPr>
        <p:txBody>
          <a:bodyPr/>
          <a:lstStyle/>
          <a:p>
            <a:pPr algn="ctr"/>
            <a:r>
              <a:rPr lang="en-US" b="1" dirty="0">
                <a:solidFill>
                  <a:srgbClr val="002060"/>
                </a:solidFill>
                <a:latin typeface="Arial" panose="020B0604020202020204" pitchFamily="34" charset="0"/>
                <a:cs typeface="Arial" panose="020B0604020202020204" pitchFamily="34" charset="0"/>
              </a:rPr>
              <a:t>Camera Shots</a:t>
            </a: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a:xfrm>
            <a:off x="2135408" y="1940853"/>
            <a:ext cx="8942522" cy="4351338"/>
          </a:xfrm>
        </p:spPr>
        <p:txBody>
          <a:bodyPr>
            <a:normAutofit/>
          </a:bodyPr>
          <a:lstStyle/>
          <a:p>
            <a:pPr marL="120600">
              <a:lnSpc>
                <a:spcPct val="100000"/>
              </a:lnSpc>
            </a:pPr>
            <a:r>
              <a:rPr lang="en-US" b="1" dirty="0" smtClean="0">
                <a:latin typeface="Arial" panose="020B0604020202020204" pitchFamily="34" charset="0"/>
                <a:cs typeface="Arial" panose="020B0604020202020204" pitchFamily="34" charset="0"/>
              </a:rPr>
              <a:t>Single </a:t>
            </a:r>
            <a:r>
              <a:rPr lang="en-US" b="1" dirty="0">
                <a:latin typeface="Arial" panose="020B0604020202020204" pitchFamily="34" charset="0"/>
                <a:cs typeface="Arial" panose="020B0604020202020204" pitchFamily="34" charset="0"/>
              </a:rPr>
              <a:t>Shot</a:t>
            </a:r>
          </a:p>
          <a:p>
            <a:pPr marL="120600">
              <a:lnSpc>
                <a:spcPct val="100000"/>
              </a:lnSpc>
            </a:pPr>
            <a:r>
              <a:rPr lang="en-US" b="1" dirty="0" smtClean="0">
                <a:latin typeface="Arial" panose="020B0604020202020204" pitchFamily="34" charset="0"/>
                <a:cs typeface="Arial" panose="020B0604020202020204" pitchFamily="34" charset="0"/>
              </a:rPr>
              <a:t>Two Shot</a:t>
            </a:r>
          </a:p>
          <a:p>
            <a:pPr marL="120600">
              <a:lnSpc>
                <a:spcPct val="100000"/>
              </a:lnSpc>
            </a:pPr>
            <a:r>
              <a:rPr lang="en-US" b="1" dirty="0" smtClean="0">
                <a:latin typeface="Arial" panose="020B0604020202020204" pitchFamily="34" charset="0"/>
                <a:cs typeface="Arial" panose="020B0604020202020204" pitchFamily="34" charset="0"/>
              </a:rPr>
              <a:t>Three Shot</a:t>
            </a:r>
          </a:p>
          <a:p>
            <a:pPr marL="120600">
              <a:lnSpc>
                <a:spcPct val="100000"/>
              </a:lnSpc>
            </a:pPr>
            <a:r>
              <a:rPr lang="en-US" b="1" dirty="0" smtClean="0">
                <a:latin typeface="Arial" panose="020B0604020202020204" pitchFamily="34" charset="0"/>
                <a:cs typeface="Arial" panose="020B0604020202020204" pitchFamily="34" charset="0"/>
              </a:rPr>
              <a:t>Group Shot</a:t>
            </a:r>
            <a:endParaRPr lang="en-US" b="1" dirty="0">
              <a:latin typeface="Arial" panose="020B0604020202020204" pitchFamily="34" charset="0"/>
              <a:cs typeface="Arial" panose="020B0604020202020204" pitchFamily="34" charset="0"/>
            </a:endParaRPr>
          </a:p>
        </p:txBody>
      </p:sp>
      <p:pic>
        <p:nvPicPr>
          <p:cNvPr id="5" name="Picture 4" descr="15 Essential Camera Shots, Angles and Movements - Photography Blog Tips -  ISO 1200 Magazine"/>
          <p:cNvPicPr/>
          <p:nvPr/>
        </p:nvPicPr>
        <p:blipFill>
          <a:blip r:embed="rId2"/>
          <a:srcRect/>
          <a:stretch>
            <a:fillRect/>
          </a:stretch>
        </p:blipFill>
        <p:spPr bwMode="auto">
          <a:xfrm>
            <a:off x="6210300" y="2387600"/>
            <a:ext cx="5309319" cy="3204152"/>
          </a:xfrm>
          <a:prstGeom prst="rect">
            <a:avLst/>
          </a:prstGeom>
          <a:noFill/>
          <a:ln w="9525">
            <a:noFill/>
            <a:miter lim="800000"/>
            <a:headEnd/>
            <a:tailEnd/>
          </a:ln>
        </p:spPr>
      </p:pic>
    </p:spTree>
    <p:extLst>
      <p:ext uri="{BB962C8B-B14F-4D97-AF65-F5344CB8AC3E}">
        <p14:creationId xmlns:p14="http://schemas.microsoft.com/office/powerpoint/2010/main" xmlns="" val="3162306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947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a:xfrm>
            <a:off x="745210" y="565809"/>
            <a:ext cx="10951490" cy="1325563"/>
          </a:xfrm>
        </p:spPr>
        <p:txBody>
          <a:bodyPr/>
          <a:lstStyle/>
          <a:p>
            <a:pPr algn="ctr"/>
            <a:r>
              <a:rPr lang="en-US" b="1" dirty="0">
                <a:solidFill>
                  <a:srgbClr val="002060"/>
                </a:solidFill>
                <a:latin typeface="Arial" panose="020B0604020202020204" pitchFamily="34" charset="0"/>
                <a:cs typeface="Arial" panose="020B0604020202020204" pitchFamily="34" charset="0"/>
              </a:rPr>
              <a:t>Camera Movements</a:t>
            </a: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a:xfrm>
            <a:off x="2135408" y="1940853"/>
            <a:ext cx="8942522" cy="4351338"/>
          </a:xfrm>
        </p:spPr>
        <p:txBody>
          <a:bodyPr>
            <a:normAutofit/>
          </a:bodyPr>
          <a:lstStyle/>
          <a:p>
            <a:pPr marL="120600">
              <a:lnSpc>
                <a:spcPct val="100000"/>
              </a:lnSpc>
            </a:pPr>
            <a:r>
              <a:rPr lang="en-US" b="1" dirty="0" smtClean="0">
                <a:latin typeface="Arial" panose="020B0604020202020204" pitchFamily="34" charset="0"/>
                <a:cs typeface="Arial" panose="020B0604020202020204" pitchFamily="34" charset="0"/>
              </a:rPr>
              <a:t>Pan – Right and Left</a:t>
            </a:r>
            <a:endParaRPr lang="en-US" b="1" dirty="0">
              <a:latin typeface="Arial" panose="020B0604020202020204" pitchFamily="34" charset="0"/>
              <a:cs typeface="Arial" panose="020B0604020202020204" pitchFamily="34" charset="0"/>
            </a:endParaRPr>
          </a:p>
          <a:p>
            <a:pPr marL="120600">
              <a:lnSpc>
                <a:spcPct val="100000"/>
              </a:lnSpc>
            </a:pPr>
            <a:r>
              <a:rPr lang="en-US" b="1" dirty="0" smtClean="0">
                <a:latin typeface="Arial" panose="020B0604020202020204" pitchFamily="34" charset="0"/>
                <a:cs typeface="Arial" panose="020B0604020202020204" pitchFamily="34" charset="0"/>
              </a:rPr>
              <a:t>Tilt – Up and Down</a:t>
            </a:r>
            <a:endParaRPr lang="en-US" b="1" dirty="0">
              <a:latin typeface="Arial" panose="020B0604020202020204" pitchFamily="34" charset="0"/>
              <a:cs typeface="Arial" panose="020B0604020202020204" pitchFamily="34" charset="0"/>
            </a:endParaRPr>
          </a:p>
          <a:p>
            <a:pPr marL="120600">
              <a:lnSpc>
                <a:spcPct val="100000"/>
              </a:lnSpc>
            </a:pPr>
            <a:r>
              <a:rPr lang="en-US" b="1" dirty="0" smtClean="0">
                <a:latin typeface="Arial" panose="020B0604020202020204" pitchFamily="34" charset="0"/>
                <a:cs typeface="Arial" panose="020B0604020202020204" pitchFamily="34" charset="0"/>
              </a:rPr>
              <a:t>Zoom – In and Out</a:t>
            </a:r>
            <a:endParaRPr lang="en-US" b="1" dirty="0">
              <a:latin typeface="Arial" panose="020B0604020202020204" pitchFamily="34" charset="0"/>
              <a:cs typeface="Arial" panose="020B0604020202020204" pitchFamily="34" charset="0"/>
            </a:endParaRPr>
          </a:p>
          <a:p>
            <a:pPr marL="120600">
              <a:lnSpc>
                <a:spcPct val="100000"/>
              </a:lnSpc>
            </a:pPr>
            <a:r>
              <a:rPr lang="en-US" b="1" dirty="0" smtClean="0">
                <a:latin typeface="Arial" panose="020B0604020202020204" pitchFamily="34" charset="0"/>
                <a:cs typeface="Arial" panose="020B0604020202020204" pitchFamily="34" charset="0"/>
              </a:rPr>
              <a:t>Tracking</a:t>
            </a:r>
          </a:p>
          <a:p>
            <a:pPr marL="120600">
              <a:lnSpc>
                <a:spcPct val="100000"/>
              </a:lnSpc>
            </a:pPr>
            <a:r>
              <a:rPr lang="en-US" b="1" dirty="0" smtClean="0">
                <a:latin typeface="Arial" panose="020B0604020202020204" pitchFamily="34" charset="0"/>
                <a:cs typeface="Arial" panose="020B0604020202020204" pitchFamily="34" charset="0"/>
              </a:rPr>
              <a:t>Dolly in and out</a:t>
            </a:r>
          </a:p>
          <a:p>
            <a:pPr marL="120600">
              <a:lnSpc>
                <a:spcPct val="100000"/>
              </a:lnSpc>
            </a:pPr>
            <a:r>
              <a:rPr lang="en-US" b="1" dirty="0" smtClean="0">
                <a:latin typeface="Arial" panose="020B0604020202020204" pitchFamily="34" charset="0"/>
                <a:cs typeface="Arial" panose="020B0604020202020204" pitchFamily="34" charset="0"/>
              </a:rPr>
              <a:t>Crane Shot</a:t>
            </a:r>
            <a:endParaRPr lang="en-US" b="1" dirty="0">
              <a:latin typeface="Arial" panose="020B0604020202020204" pitchFamily="34" charset="0"/>
              <a:cs typeface="Arial" panose="020B0604020202020204" pitchFamily="34" charset="0"/>
            </a:endParaRPr>
          </a:p>
        </p:txBody>
      </p:sp>
      <p:pic>
        <p:nvPicPr>
          <p:cNvPr id="5" name="Picture 4" descr="15 Essential Camera Shots, Angles and Movements - Photography Blog Tips -  ISO 1200 Magazine"/>
          <p:cNvPicPr/>
          <p:nvPr/>
        </p:nvPicPr>
        <p:blipFill>
          <a:blip r:embed="rId2"/>
          <a:srcRect/>
          <a:stretch>
            <a:fillRect/>
          </a:stretch>
        </p:blipFill>
        <p:spPr bwMode="auto">
          <a:xfrm>
            <a:off x="6223000" y="2675948"/>
            <a:ext cx="5398219" cy="3254952"/>
          </a:xfrm>
          <a:prstGeom prst="rect">
            <a:avLst/>
          </a:prstGeom>
          <a:noFill/>
          <a:ln w="9525">
            <a:noFill/>
            <a:miter lim="800000"/>
            <a:headEnd/>
            <a:tailEnd/>
          </a:ln>
        </p:spPr>
      </p:pic>
    </p:spTree>
    <p:extLst>
      <p:ext uri="{BB962C8B-B14F-4D97-AF65-F5344CB8AC3E}">
        <p14:creationId xmlns:p14="http://schemas.microsoft.com/office/powerpoint/2010/main" xmlns="" val="3860547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a:xfrm>
            <a:off x="745210" y="565809"/>
            <a:ext cx="10951490" cy="1325563"/>
          </a:xfrm>
        </p:spPr>
        <p:txBody>
          <a:bodyPr/>
          <a:lstStyle/>
          <a:p>
            <a:pPr algn="ctr"/>
            <a:r>
              <a:rPr lang="en-US" b="1" dirty="0">
                <a:solidFill>
                  <a:srgbClr val="002060"/>
                </a:solidFill>
                <a:latin typeface="Arial" panose="020B0604020202020204" pitchFamily="34" charset="0"/>
                <a:cs typeface="Arial" panose="020B0604020202020204" pitchFamily="34" charset="0"/>
              </a:rPr>
              <a:t>Camera Angles</a:t>
            </a: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a:xfrm>
            <a:off x="2135408" y="1940853"/>
            <a:ext cx="8942522" cy="4351338"/>
          </a:xfrm>
        </p:spPr>
        <p:txBody>
          <a:bodyPr>
            <a:normAutofit/>
          </a:bodyPr>
          <a:lstStyle/>
          <a:p>
            <a:pPr marL="120600">
              <a:lnSpc>
                <a:spcPct val="100000"/>
              </a:lnSpc>
            </a:pPr>
            <a:r>
              <a:rPr lang="en-US" b="1" dirty="0">
                <a:latin typeface="Arial" panose="020B0604020202020204" pitchFamily="34" charset="0"/>
                <a:cs typeface="Arial" panose="020B0604020202020204" pitchFamily="34" charset="0"/>
              </a:rPr>
              <a:t>Wide Angle</a:t>
            </a:r>
          </a:p>
          <a:p>
            <a:pPr marL="120600">
              <a:lnSpc>
                <a:spcPct val="100000"/>
              </a:lnSpc>
            </a:pPr>
            <a:r>
              <a:rPr lang="en-US" b="1" dirty="0">
                <a:latin typeface="Arial" panose="020B0604020202020204" pitchFamily="34" charset="0"/>
                <a:cs typeface="Arial" panose="020B0604020202020204" pitchFamily="34" charset="0"/>
              </a:rPr>
              <a:t>Low Angle</a:t>
            </a:r>
          </a:p>
          <a:p>
            <a:pPr marL="120600">
              <a:lnSpc>
                <a:spcPct val="100000"/>
              </a:lnSpc>
            </a:pPr>
            <a:r>
              <a:rPr lang="en-US" b="1" dirty="0">
                <a:latin typeface="Arial" panose="020B0604020202020204" pitchFamily="34" charset="0"/>
                <a:cs typeface="Arial" panose="020B0604020202020204" pitchFamily="34" charset="0"/>
              </a:rPr>
              <a:t>High </a:t>
            </a:r>
            <a:r>
              <a:rPr lang="en-US" b="1" dirty="0" smtClean="0">
                <a:latin typeface="Arial" panose="020B0604020202020204" pitchFamily="34" charset="0"/>
                <a:cs typeface="Arial" panose="020B0604020202020204" pitchFamily="34" charset="0"/>
              </a:rPr>
              <a:t>Angle</a:t>
            </a:r>
          </a:p>
          <a:p>
            <a:pPr marL="120600">
              <a:lnSpc>
                <a:spcPct val="100000"/>
              </a:lnSpc>
            </a:pPr>
            <a:r>
              <a:rPr lang="en-US" b="1" dirty="0" smtClean="0">
                <a:latin typeface="Arial" panose="020B0604020202020204" pitchFamily="34" charset="0"/>
                <a:cs typeface="Arial" panose="020B0604020202020204" pitchFamily="34" charset="0"/>
              </a:rPr>
              <a:t>Over the Shoulder</a:t>
            </a:r>
          </a:p>
          <a:p>
            <a:pPr marL="120600">
              <a:lnSpc>
                <a:spcPct val="100000"/>
              </a:lnSpc>
            </a:pPr>
            <a:r>
              <a:rPr lang="en-US" b="1" dirty="0" smtClean="0">
                <a:latin typeface="Arial" panose="020B0604020202020204" pitchFamily="34" charset="0"/>
                <a:cs typeface="Arial" panose="020B0604020202020204" pitchFamily="34" charset="0"/>
              </a:rPr>
              <a:t>Eye Level</a:t>
            </a:r>
          </a:p>
          <a:p>
            <a:pPr marL="120600">
              <a:lnSpc>
                <a:spcPct val="100000"/>
              </a:lnSpc>
            </a:pPr>
            <a:r>
              <a:rPr lang="en-US" b="1" dirty="0" smtClean="0">
                <a:latin typeface="Arial" panose="020B0604020202020204" pitchFamily="34" charset="0"/>
                <a:cs typeface="Arial" panose="020B0604020202020204" pitchFamily="34" charset="0"/>
              </a:rPr>
              <a:t>Head Level</a:t>
            </a:r>
            <a:endParaRPr lang="en-US" b="1" dirty="0">
              <a:latin typeface="Arial" panose="020B0604020202020204" pitchFamily="34" charset="0"/>
              <a:cs typeface="Arial" panose="020B0604020202020204" pitchFamily="34" charset="0"/>
            </a:endParaRPr>
          </a:p>
        </p:txBody>
      </p:sp>
      <p:pic>
        <p:nvPicPr>
          <p:cNvPr id="5" name="Picture 4" descr="15 Essential Camera Shots, Angles and Movements - Photography Blog Tips -  ISO 1200 Magazine"/>
          <p:cNvPicPr/>
          <p:nvPr/>
        </p:nvPicPr>
        <p:blipFill>
          <a:blip r:embed="rId2"/>
          <a:srcRect/>
          <a:stretch>
            <a:fillRect/>
          </a:stretch>
        </p:blipFill>
        <p:spPr bwMode="auto">
          <a:xfrm>
            <a:off x="5854700" y="2269548"/>
            <a:ext cx="5855419" cy="3470852"/>
          </a:xfrm>
          <a:prstGeom prst="rect">
            <a:avLst/>
          </a:prstGeom>
          <a:noFill/>
          <a:ln w="9525">
            <a:noFill/>
            <a:miter lim="800000"/>
            <a:headEnd/>
            <a:tailEnd/>
          </a:ln>
        </p:spPr>
      </p:pic>
    </p:spTree>
    <p:extLst>
      <p:ext uri="{BB962C8B-B14F-4D97-AF65-F5344CB8AC3E}">
        <p14:creationId xmlns:p14="http://schemas.microsoft.com/office/powerpoint/2010/main" xmlns="" val="2057694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a:xfrm>
            <a:off x="745210" y="565809"/>
            <a:ext cx="10951490" cy="1325563"/>
          </a:xfrm>
        </p:spPr>
        <p:txBody>
          <a:bodyPr/>
          <a:lstStyle/>
          <a:p>
            <a:pPr algn="ctr"/>
            <a:r>
              <a:rPr lang="en-US" b="1" dirty="0">
                <a:solidFill>
                  <a:srgbClr val="002060"/>
                </a:solidFill>
                <a:latin typeface="Arial" panose="020B0604020202020204" pitchFamily="34" charset="0"/>
                <a:cs typeface="Arial" panose="020B0604020202020204" pitchFamily="34" charset="0"/>
              </a:rPr>
              <a:t>Other Essential Requirements </a:t>
            </a:r>
            <a:br>
              <a:rPr lang="en-US" b="1" dirty="0">
                <a:solidFill>
                  <a:srgbClr val="002060"/>
                </a:solidFill>
                <a:latin typeface="Arial" panose="020B0604020202020204" pitchFamily="34" charset="0"/>
                <a:cs typeface="Arial" panose="020B0604020202020204" pitchFamily="34" charset="0"/>
              </a:rPr>
            </a:br>
            <a:r>
              <a:rPr lang="en-US" b="1" dirty="0">
                <a:solidFill>
                  <a:srgbClr val="002060"/>
                </a:solidFill>
                <a:latin typeface="Arial" panose="020B0604020202020204" pitchFamily="34" charset="0"/>
                <a:cs typeface="Arial" panose="020B0604020202020204" pitchFamily="34" charset="0"/>
              </a:rPr>
              <a:t>for Video Recording</a:t>
            </a: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a:xfrm>
            <a:off x="1224951" y="1940853"/>
            <a:ext cx="9852979" cy="4351338"/>
          </a:xfrm>
        </p:spPr>
        <p:txBody>
          <a:bodyPr>
            <a:normAutofit/>
          </a:bodyPr>
          <a:lstStyle/>
          <a:p>
            <a:pPr marL="120600">
              <a:lnSpc>
                <a:spcPct val="100000"/>
              </a:lnSpc>
            </a:pPr>
            <a:r>
              <a:rPr lang="en-US" b="1" dirty="0">
                <a:latin typeface="Arial" panose="020B0604020202020204" pitchFamily="34" charset="0"/>
                <a:cs typeface="Arial" panose="020B0604020202020204" pitchFamily="34" charset="0"/>
              </a:rPr>
              <a:t>Studio (Soundproof)</a:t>
            </a:r>
          </a:p>
          <a:p>
            <a:pPr marL="120600">
              <a:lnSpc>
                <a:spcPct val="100000"/>
              </a:lnSpc>
            </a:pPr>
            <a:r>
              <a:rPr lang="en-US" b="1" dirty="0">
                <a:latin typeface="Arial" panose="020B0604020202020204" pitchFamily="34" charset="0"/>
                <a:cs typeface="Arial" panose="020B0604020202020204" pitchFamily="34" charset="0"/>
              </a:rPr>
              <a:t>Chroma Wall – Green Color Cloth, Blue Color Cloth</a:t>
            </a:r>
          </a:p>
          <a:p>
            <a:pPr marL="120600">
              <a:lnSpc>
                <a:spcPct val="100000"/>
              </a:lnSpc>
            </a:pPr>
            <a:r>
              <a:rPr lang="en-US" b="1" dirty="0">
                <a:latin typeface="Arial" panose="020B0604020202020204" pitchFamily="34" charset="0"/>
                <a:cs typeface="Arial" panose="020B0604020202020204" pitchFamily="34" charset="0"/>
              </a:rPr>
              <a:t>Avoid – Red Color Chroma Wall</a:t>
            </a:r>
          </a:p>
          <a:p>
            <a:pPr marL="120600">
              <a:lnSpc>
                <a:spcPct val="100000"/>
              </a:lnSpc>
            </a:pPr>
            <a:r>
              <a:rPr lang="en-US" b="1" dirty="0">
                <a:latin typeface="Arial" panose="020B0604020202020204" pitchFamily="34" charset="0"/>
                <a:cs typeface="Arial" panose="020B0604020202020204" pitchFamily="34" charset="0"/>
              </a:rPr>
              <a:t>Studio Set (As per requirement)</a:t>
            </a:r>
          </a:p>
          <a:p>
            <a:pPr marL="120600">
              <a:lnSpc>
                <a:spcPct val="100000"/>
              </a:lnSpc>
            </a:pPr>
            <a:r>
              <a:rPr lang="en-US" b="1" dirty="0">
                <a:latin typeface="Arial" panose="020B0604020202020204" pitchFamily="34" charset="0"/>
                <a:cs typeface="Arial" panose="020B0604020202020204" pitchFamily="34" charset="0"/>
              </a:rPr>
              <a:t>Table, Chair, Monitor (Screen)</a:t>
            </a:r>
          </a:p>
        </p:txBody>
      </p:sp>
      <p:pic>
        <p:nvPicPr>
          <p:cNvPr id="5" name="Picture 4" descr="How to Set Up a Recording Studio for Morning Announcements"/>
          <p:cNvPicPr/>
          <p:nvPr/>
        </p:nvPicPr>
        <p:blipFill>
          <a:blip r:embed="rId2"/>
          <a:srcRect/>
          <a:stretch>
            <a:fillRect/>
          </a:stretch>
        </p:blipFill>
        <p:spPr bwMode="auto">
          <a:xfrm>
            <a:off x="7962900" y="3187700"/>
            <a:ext cx="3454400" cy="1524000"/>
          </a:xfrm>
          <a:prstGeom prst="rect">
            <a:avLst/>
          </a:prstGeom>
          <a:noFill/>
          <a:ln w="9525">
            <a:noFill/>
            <a:miter lim="800000"/>
            <a:headEnd/>
            <a:tailEnd/>
          </a:ln>
        </p:spPr>
      </p:pic>
      <p:pic>
        <p:nvPicPr>
          <p:cNvPr id="6" name="Content Placeholder 5" descr="How To Set Up A Recording Studio For Morning Announcements | allobricole.ma"/>
          <p:cNvPicPr>
            <a:picLocks/>
          </p:cNvPicPr>
          <p:nvPr/>
        </p:nvPicPr>
        <p:blipFill>
          <a:blip r:embed="rId3"/>
          <a:srcRect/>
          <a:stretch>
            <a:fillRect/>
          </a:stretch>
        </p:blipFill>
        <p:spPr bwMode="auto">
          <a:xfrm>
            <a:off x="7937500" y="4864100"/>
            <a:ext cx="3553992" cy="1447800"/>
          </a:xfrm>
          <a:prstGeom prst="rect">
            <a:avLst/>
          </a:prstGeom>
          <a:noFill/>
          <a:ln w="9525">
            <a:noFill/>
            <a:miter lim="800000"/>
            <a:headEnd/>
            <a:tailEnd/>
          </a:ln>
        </p:spPr>
      </p:pic>
    </p:spTree>
    <p:extLst>
      <p:ext uri="{BB962C8B-B14F-4D97-AF65-F5344CB8AC3E}">
        <p14:creationId xmlns:p14="http://schemas.microsoft.com/office/powerpoint/2010/main" xmlns="" val="979570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pPr algn="ctr"/>
            <a:r>
              <a:rPr lang="en-US" b="1" dirty="0" smtClean="0">
                <a:solidFill>
                  <a:srgbClr val="002060"/>
                </a:solidFill>
                <a:latin typeface="Arial Black" pitchFamily="34" charset="0"/>
              </a:rPr>
              <a:t>Recording Studio</a:t>
            </a:r>
            <a:endParaRPr lang="en-US" b="1" dirty="0">
              <a:solidFill>
                <a:srgbClr val="002060"/>
              </a:solidFill>
              <a:latin typeface="Arial Black" pitchFamily="34" charset="0"/>
            </a:endParaRPr>
          </a:p>
        </p:txBody>
      </p:sp>
      <p:pic>
        <p:nvPicPr>
          <p:cNvPr id="5" name="Picture 4" descr="How to Set Up a Recording Studio for Morning Announcements"/>
          <p:cNvPicPr/>
          <p:nvPr/>
        </p:nvPicPr>
        <p:blipFill>
          <a:blip r:embed="rId2"/>
          <a:srcRect/>
          <a:stretch>
            <a:fillRect/>
          </a:stretch>
        </p:blipFill>
        <p:spPr bwMode="auto">
          <a:xfrm>
            <a:off x="850900" y="2162692"/>
            <a:ext cx="5067300" cy="3679308"/>
          </a:xfrm>
          <a:prstGeom prst="rect">
            <a:avLst/>
          </a:prstGeom>
          <a:noFill/>
          <a:ln w="9525">
            <a:noFill/>
            <a:miter lim="800000"/>
            <a:headEnd/>
            <a:tailEnd/>
          </a:ln>
        </p:spPr>
      </p:pic>
      <p:pic>
        <p:nvPicPr>
          <p:cNvPr id="6" name="Content Placeholder 5" descr="How To Set Up A Recording Studio For Morning Announcements | allobricole.ma"/>
          <p:cNvPicPr>
            <a:picLocks noGrp="1"/>
          </p:cNvPicPr>
          <p:nvPr>
            <p:ph idx="1"/>
          </p:nvPr>
        </p:nvPicPr>
        <p:blipFill>
          <a:blip r:embed="rId3"/>
          <a:srcRect/>
          <a:stretch>
            <a:fillRect/>
          </a:stretch>
        </p:blipFill>
        <p:spPr bwMode="auto">
          <a:xfrm>
            <a:off x="6299200" y="2244725"/>
            <a:ext cx="5585992" cy="3152775"/>
          </a:xfrm>
          <a:prstGeom prst="rect">
            <a:avLst/>
          </a:prstGeom>
          <a:noFill/>
          <a:ln w="9525">
            <a:noFill/>
            <a:miter lim="800000"/>
            <a:headEnd/>
            <a:tailEnd/>
          </a:ln>
        </p:spPr>
      </p:pic>
    </p:spTree>
    <p:extLst>
      <p:ext uri="{BB962C8B-B14F-4D97-AF65-F5344CB8AC3E}">
        <p14:creationId xmlns:p14="http://schemas.microsoft.com/office/powerpoint/2010/main" xmlns="" val="2792263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pPr algn="ctr"/>
            <a:r>
              <a:rPr lang="en-US" b="1" dirty="0" smtClean="0">
                <a:solidFill>
                  <a:srgbClr val="002060"/>
                </a:solidFill>
                <a:latin typeface="Arial Black" pitchFamily="34" charset="0"/>
              </a:rPr>
              <a:t>Others requirements for video recording</a:t>
            </a:r>
            <a:endParaRPr lang="en-US" b="1" dirty="0">
              <a:solidFill>
                <a:srgbClr val="002060"/>
              </a:solidFill>
              <a:latin typeface="Arial Black" pitchFamily="34" charset="0"/>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normAutofit/>
          </a:bodyPr>
          <a:lstStyle/>
          <a:p>
            <a:r>
              <a:rPr lang="en-US" sz="3600" b="1" dirty="0" smtClean="0">
                <a:latin typeface="Arial" pitchFamily="34" charset="0"/>
                <a:cs typeface="Arial" pitchFamily="34" charset="0"/>
              </a:rPr>
              <a:t>Filters</a:t>
            </a:r>
          </a:p>
          <a:p>
            <a:r>
              <a:rPr lang="en-US" sz="3600" b="1" dirty="0" smtClean="0">
                <a:latin typeface="Arial" pitchFamily="34" charset="0"/>
                <a:cs typeface="Arial" pitchFamily="34" charset="0"/>
              </a:rPr>
              <a:t>Lighting Gel</a:t>
            </a:r>
          </a:p>
          <a:p>
            <a:r>
              <a:rPr lang="en-US" sz="3600" b="1" dirty="0" smtClean="0">
                <a:latin typeface="Arial" pitchFamily="34" charset="0"/>
                <a:cs typeface="Arial" pitchFamily="34" charset="0"/>
              </a:rPr>
              <a:t>Butter Paper</a:t>
            </a:r>
          </a:p>
          <a:p>
            <a:r>
              <a:rPr lang="en-US" sz="3600" b="1" dirty="0" smtClean="0">
                <a:latin typeface="Arial" pitchFamily="34" charset="0"/>
                <a:cs typeface="Arial" pitchFamily="34" charset="0"/>
              </a:rPr>
              <a:t>Cutters</a:t>
            </a:r>
          </a:p>
          <a:p>
            <a:r>
              <a:rPr lang="en-US" sz="3600" b="1" dirty="0" smtClean="0">
                <a:latin typeface="Arial" pitchFamily="34" charset="0"/>
                <a:cs typeface="Arial" pitchFamily="34" charset="0"/>
              </a:rPr>
              <a:t>Reflector</a:t>
            </a:r>
          </a:p>
          <a:p>
            <a:r>
              <a:rPr lang="en-US" sz="3600" b="1" dirty="0" smtClean="0">
                <a:latin typeface="Arial" pitchFamily="34" charset="0"/>
                <a:cs typeface="Arial" pitchFamily="34" charset="0"/>
              </a:rPr>
              <a:t>Soundproof Recording Room with </a:t>
            </a:r>
            <a:r>
              <a:rPr lang="en-US" sz="3600" b="1" dirty="0" smtClean="0"/>
              <a:t>Acoustic treatment to control the noise and outside sound. </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xmlns="" val="2792263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0" y="0"/>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a:xfrm>
            <a:off x="745210" y="565809"/>
            <a:ext cx="10951490" cy="1325563"/>
          </a:xfrm>
        </p:spPr>
        <p:txBody>
          <a:bodyPr/>
          <a:lstStyle/>
          <a:p>
            <a:pPr algn="ctr"/>
            <a:r>
              <a:rPr lang="en-US" b="1" dirty="0">
                <a:solidFill>
                  <a:srgbClr val="002060"/>
                </a:solidFill>
                <a:latin typeface="Arial" panose="020B0604020202020204" pitchFamily="34" charset="0"/>
                <a:cs typeface="Arial" panose="020B0604020202020204" pitchFamily="34" charset="0"/>
              </a:rPr>
              <a:t>Recording of Video </a:t>
            </a:r>
            <a:br>
              <a:rPr lang="en-US" b="1" dirty="0">
                <a:solidFill>
                  <a:srgbClr val="002060"/>
                </a:solidFill>
                <a:latin typeface="Arial" panose="020B0604020202020204" pitchFamily="34" charset="0"/>
                <a:cs typeface="Arial" panose="020B0604020202020204" pitchFamily="34" charset="0"/>
              </a:rPr>
            </a:br>
            <a:r>
              <a:rPr lang="en-US" b="1" dirty="0">
                <a:solidFill>
                  <a:srgbClr val="002060"/>
                </a:solidFill>
                <a:latin typeface="Arial" panose="020B0604020202020204" pitchFamily="34" charset="0"/>
                <a:cs typeface="Arial" panose="020B0604020202020204" pitchFamily="34" charset="0"/>
              </a:rPr>
              <a:t>through Smart Phone</a:t>
            </a: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a:xfrm>
            <a:off x="2135408" y="1940853"/>
            <a:ext cx="8942522" cy="4351338"/>
          </a:xfrm>
        </p:spPr>
        <p:txBody>
          <a:bodyPr>
            <a:normAutofit/>
          </a:bodyPr>
          <a:lstStyle/>
          <a:p>
            <a:pPr marL="120600">
              <a:lnSpc>
                <a:spcPct val="100000"/>
              </a:lnSpc>
            </a:pPr>
            <a:r>
              <a:rPr lang="en-US" b="1" dirty="0">
                <a:latin typeface="Arial" panose="020B0604020202020204" pitchFamily="34" charset="0"/>
                <a:cs typeface="Arial" panose="020B0604020202020204" pitchFamily="34" charset="0"/>
              </a:rPr>
              <a:t>Mobile Camera</a:t>
            </a:r>
          </a:p>
          <a:p>
            <a:pPr marL="120600">
              <a:lnSpc>
                <a:spcPct val="100000"/>
              </a:lnSpc>
            </a:pPr>
            <a:r>
              <a:rPr lang="en-US" b="1" dirty="0">
                <a:latin typeface="Arial" panose="020B0604020202020204" pitchFamily="34" charset="0"/>
                <a:cs typeface="Arial" panose="020B0604020202020204" pitchFamily="34" charset="0"/>
              </a:rPr>
              <a:t>Stick/Stand to hold Mobile during recording.</a:t>
            </a:r>
          </a:p>
          <a:p>
            <a:pPr marL="120600">
              <a:lnSpc>
                <a:spcPct val="100000"/>
              </a:lnSpc>
            </a:pPr>
            <a:r>
              <a:rPr lang="en-US" b="1" dirty="0">
                <a:latin typeface="Arial" panose="020B0604020202020204" pitchFamily="34" charset="0"/>
                <a:cs typeface="Arial" panose="020B0604020202020204" pitchFamily="34" charset="0"/>
              </a:rPr>
              <a:t>Image Control</a:t>
            </a:r>
          </a:p>
          <a:p>
            <a:pPr marL="120600">
              <a:lnSpc>
                <a:spcPct val="100000"/>
              </a:lnSpc>
            </a:pPr>
            <a:r>
              <a:rPr lang="en-US" b="1" dirty="0">
                <a:latin typeface="Arial" panose="020B0604020202020204" pitchFamily="34" charset="0"/>
                <a:cs typeface="Arial" panose="020B0604020202020204" pitchFamily="34" charset="0"/>
              </a:rPr>
              <a:t>Mobile Placement Position.</a:t>
            </a:r>
          </a:p>
        </p:txBody>
      </p:sp>
      <p:pic>
        <p:nvPicPr>
          <p:cNvPr id="5" name="Picture 4" descr="Sale &gt; camera mobile stand &gt; in stock"/>
          <p:cNvPicPr/>
          <p:nvPr/>
        </p:nvPicPr>
        <p:blipFill>
          <a:blip r:embed="rId2"/>
          <a:srcRect/>
          <a:stretch>
            <a:fillRect/>
          </a:stretch>
        </p:blipFill>
        <p:spPr bwMode="auto">
          <a:xfrm>
            <a:off x="8068409" y="4140200"/>
            <a:ext cx="3221892" cy="1668388"/>
          </a:xfrm>
          <a:prstGeom prst="rect">
            <a:avLst/>
          </a:prstGeom>
          <a:noFill/>
          <a:ln w="9525">
            <a:noFill/>
            <a:miter lim="800000"/>
            <a:headEnd/>
            <a:tailEnd/>
          </a:ln>
        </p:spPr>
      </p:pic>
      <p:pic>
        <p:nvPicPr>
          <p:cNvPr id="6" name="Picture 5" descr="Buy Simpex Camera Tripod 6633 with Mobile Holder Bracket for Smartphones,  DSLR and Cameras (Black) Online at Low Prices in India - Amazon.in"/>
          <p:cNvPicPr/>
          <p:nvPr/>
        </p:nvPicPr>
        <p:blipFill>
          <a:blip r:embed="rId3"/>
          <a:srcRect/>
          <a:stretch>
            <a:fillRect/>
          </a:stretch>
        </p:blipFill>
        <p:spPr bwMode="auto">
          <a:xfrm>
            <a:off x="236574" y="4279900"/>
            <a:ext cx="2227226" cy="1828800"/>
          </a:xfrm>
          <a:prstGeom prst="rect">
            <a:avLst/>
          </a:prstGeom>
          <a:noFill/>
          <a:ln w="9525">
            <a:noFill/>
            <a:miter lim="800000"/>
            <a:headEnd/>
            <a:tailEnd/>
          </a:ln>
        </p:spPr>
      </p:pic>
      <p:pic>
        <p:nvPicPr>
          <p:cNvPr id="7" name="Picture 6" descr="Nature Videos, Download The BEST Free 4k Stock Video Footage &amp; Nature HD  Video Clips"/>
          <p:cNvPicPr/>
          <p:nvPr/>
        </p:nvPicPr>
        <p:blipFill>
          <a:blip r:embed="rId4"/>
          <a:srcRect/>
          <a:stretch>
            <a:fillRect/>
          </a:stretch>
        </p:blipFill>
        <p:spPr bwMode="auto">
          <a:xfrm>
            <a:off x="6500962" y="4280975"/>
            <a:ext cx="1069675" cy="1902849"/>
          </a:xfrm>
          <a:prstGeom prst="rect">
            <a:avLst/>
          </a:prstGeom>
          <a:noFill/>
          <a:ln w="9525">
            <a:noFill/>
            <a:miter lim="800000"/>
            <a:headEnd/>
            <a:tailEnd/>
          </a:ln>
        </p:spPr>
      </p:pic>
      <p:pic>
        <p:nvPicPr>
          <p:cNvPr id="8" name="Picture 7" descr="Ultimate Nature Video Collection: Download 4K, 1080p &amp; Copyright-Free  Footage - Pixabay"/>
          <p:cNvPicPr/>
          <p:nvPr/>
        </p:nvPicPr>
        <p:blipFill>
          <a:blip r:embed="rId5"/>
          <a:srcRect/>
          <a:stretch>
            <a:fillRect/>
          </a:stretch>
        </p:blipFill>
        <p:spPr bwMode="auto">
          <a:xfrm>
            <a:off x="3036498" y="4483100"/>
            <a:ext cx="2805502" cy="1348357"/>
          </a:xfrm>
          <a:prstGeom prst="rect">
            <a:avLst/>
          </a:prstGeom>
          <a:noFill/>
          <a:ln w="9525">
            <a:noFill/>
            <a:miter lim="800000"/>
            <a:headEnd/>
            <a:tailEnd/>
          </a:ln>
        </p:spPr>
      </p:pic>
    </p:spTree>
    <p:extLst>
      <p:ext uri="{BB962C8B-B14F-4D97-AF65-F5344CB8AC3E}">
        <p14:creationId xmlns:p14="http://schemas.microsoft.com/office/powerpoint/2010/main" xmlns="" val="157438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pPr algn="ctr"/>
            <a:r>
              <a:rPr lang="en-US" b="1" dirty="0" smtClean="0">
                <a:solidFill>
                  <a:srgbClr val="002060"/>
                </a:solidFill>
                <a:latin typeface="Arial" pitchFamily="34" charset="0"/>
                <a:cs typeface="Arial" pitchFamily="34" charset="0"/>
              </a:rPr>
              <a:t>Smartphone  Mobile Recording</a:t>
            </a:r>
            <a:endParaRPr lang="en-US" b="1" dirty="0">
              <a:solidFill>
                <a:srgbClr val="00206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normAutofit lnSpcReduction="10000"/>
          </a:bodyPr>
          <a:lstStyle/>
          <a:p>
            <a:r>
              <a:rPr lang="en-US" sz="3200" b="1" dirty="0" smtClean="0">
                <a:latin typeface="Arial" pitchFamily="34" charset="0"/>
                <a:cs typeface="Arial" pitchFamily="34" charset="0"/>
              </a:rPr>
              <a:t>Camera features of a mobile camera standard</a:t>
            </a:r>
          </a:p>
          <a:p>
            <a:r>
              <a:rPr lang="en-US" sz="3200" b="1" dirty="0" smtClean="0">
                <a:latin typeface="Arial" pitchFamily="34" charset="0"/>
                <a:cs typeface="Arial" pitchFamily="34" charset="0"/>
              </a:rPr>
              <a:t>Image control</a:t>
            </a:r>
          </a:p>
          <a:p>
            <a:r>
              <a:rPr lang="en-US" sz="3200" b="1" dirty="0" smtClean="0">
                <a:latin typeface="Arial" pitchFamily="34" charset="0"/>
                <a:cs typeface="Arial" pitchFamily="34" charset="0"/>
              </a:rPr>
              <a:t>Light control</a:t>
            </a:r>
          </a:p>
          <a:p>
            <a:r>
              <a:rPr lang="en-US" sz="3200" b="1" dirty="0" smtClean="0">
                <a:latin typeface="Arial" pitchFamily="34" charset="0"/>
                <a:cs typeface="Arial" pitchFamily="34" charset="0"/>
              </a:rPr>
              <a:t>Resolution</a:t>
            </a:r>
          </a:p>
          <a:p>
            <a:r>
              <a:rPr lang="en-US" sz="3200" b="1" dirty="0" smtClean="0">
                <a:latin typeface="Arial" pitchFamily="34" charset="0"/>
                <a:cs typeface="Arial" pitchFamily="34" charset="0"/>
              </a:rPr>
              <a:t>Aspect Ratio</a:t>
            </a:r>
          </a:p>
          <a:p>
            <a:r>
              <a:rPr lang="en-US" sz="3200" b="1" dirty="0" smtClean="0">
                <a:latin typeface="Arial" pitchFamily="34" charset="0"/>
                <a:cs typeface="Arial" pitchFamily="34" charset="0"/>
              </a:rPr>
              <a:t>Frame orientation: Portrait (Vertical), Landscape (Horizontal)</a:t>
            </a:r>
          </a:p>
          <a:p>
            <a:r>
              <a:rPr lang="en-US" sz="3200" b="1" dirty="0" smtClean="0">
                <a:latin typeface="Arial" pitchFamily="34" charset="0"/>
                <a:cs typeface="Arial" pitchFamily="34" charset="0"/>
              </a:rPr>
              <a:t>Audio inbuilt and external audio source </a:t>
            </a:r>
          </a:p>
          <a:p>
            <a:endParaRPr lang="en-US" dirty="0" smtClean="0"/>
          </a:p>
          <a:p>
            <a:endParaRPr lang="en-US" dirty="0"/>
          </a:p>
        </p:txBody>
      </p:sp>
      <p:pic>
        <p:nvPicPr>
          <p:cNvPr id="5" name="Picture 4" descr="Tips on Recording Video at Home | Office of Public Affairs"/>
          <p:cNvPicPr/>
          <p:nvPr/>
        </p:nvPicPr>
        <p:blipFill>
          <a:blip r:embed="rId2"/>
          <a:srcRect/>
          <a:stretch>
            <a:fillRect/>
          </a:stretch>
        </p:blipFill>
        <p:spPr bwMode="auto">
          <a:xfrm>
            <a:off x="7205224" y="2438400"/>
            <a:ext cx="3785505" cy="1792941"/>
          </a:xfrm>
          <a:prstGeom prst="rect">
            <a:avLst/>
          </a:prstGeom>
          <a:noFill/>
          <a:ln w="9525">
            <a:noFill/>
            <a:miter lim="800000"/>
            <a:headEnd/>
            <a:tailEnd/>
          </a:ln>
        </p:spPr>
      </p:pic>
    </p:spTree>
    <p:extLst>
      <p:ext uri="{BB962C8B-B14F-4D97-AF65-F5344CB8AC3E}">
        <p14:creationId xmlns:p14="http://schemas.microsoft.com/office/powerpoint/2010/main" xmlns="" val="2792263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2090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smtClean="0">
                <a:solidFill>
                  <a:schemeClr val="tx1"/>
                </a:solidFill>
                <a:latin typeface="Arial" pitchFamily="34" charset="0"/>
                <a:cs typeface="Arial" pitchFamily="34" charset="0"/>
              </a:rPr>
              <a:t>Main reason to use a </a:t>
            </a:r>
            <a:r>
              <a:rPr lang="en-US" sz="3600" b="1" dirty="0" err="1" smtClean="0">
                <a:solidFill>
                  <a:schemeClr val="tx1"/>
                </a:solidFill>
                <a:latin typeface="Arial" pitchFamily="34" charset="0"/>
                <a:cs typeface="Arial" pitchFamily="34" charset="0"/>
              </a:rPr>
              <a:t>gimbal</a:t>
            </a:r>
            <a:r>
              <a:rPr lang="en-US" sz="3600" b="1" dirty="0" smtClean="0">
                <a:solidFill>
                  <a:schemeClr val="tx1"/>
                </a:solidFill>
                <a:latin typeface="Arial" pitchFamily="34" charset="0"/>
                <a:cs typeface="Arial" pitchFamily="34" charset="0"/>
              </a:rPr>
              <a:t> is to improve the quality and stability of your videos. A </a:t>
            </a:r>
            <a:r>
              <a:rPr lang="en-US" sz="3600" b="1" dirty="0" err="1" smtClean="0">
                <a:solidFill>
                  <a:schemeClr val="tx1"/>
                </a:solidFill>
                <a:latin typeface="Arial" pitchFamily="34" charset="0"/>
                <a:cs typeface="Arial" pitchFamily="34" charset="0"/>
              </a:rPr>
              <a:t>gimbal</a:t>
            </a:r>
            <a:r>
              <a:rPr lang="en-US" sz="3600" b="1" dirty="0" smtClean="0">
                <a:solidFill>
                  <a:schemeClr val="tx1"/>
                </a:solidFill>
                <a:latin typeface="Arial" pitchFamily="34" charset="0"/>
                <a:cs typeface="Arial" pitchFamily="34" charset="0"/>
              </a:rPr>
              <a:t> can eliminate shaky footage, unwanted vibrations, and jitters that can ruin your shots and make viewers dizzy.</a:t>
            </a:r>
          </a:p>
          <a:p>
            <a:r>
              <a:rPr lang="en-US" sz="3600" b="1" dirty="0" smtClean="0">
                <a:solidFill>
                  <a:schemeClr val="tx1"/>
                </a:solidFill>
                <a:latin typeface="Arial" pitchFamily="34" charset="0"/>
                <a:cs typeface="Arial" pitchFamily="34" charset="0"/>
              </a:rPr>
              <a:t>For good quality of video</a:t>
            </a:r>
          </a:p>
          <a:p>
            <a:r>
              <a:rPr lang="en-US" sz="3600" b="1" dirty="0" smtClean="0">
                <a:solidFill>
                  <a:schemeClr val="tx1"/>
                </a:solidFill>
                <a:latin typeface="Arial" pitchFamily="34" charset="0"/>
                <a:cs typeface="Arial" pitchFamily="34" charset="0"/>
              </a:rPr>
              <a:t>without </a:t>
            </a:r>
            <a:r>
              <a:rPr lang="en-US" sz="3600" b="1" dirty="0" smtClean="0">
                <a:solidFill>
                  <a:schemeClr val="tx1"/>
                </a:solidFill>
                <a:latin typeface="Arial" pitchFamily="34" charset="0"/>
                <a:cs typeface="Arial" pitchFamily="34" charset="0"/>
              </a:rPr>
              <a:t>any disturbance.</a:t>
            </a:r>
            <a:endParaRPr lang="en-US" sz="3600" b="1" dirty="0">
              <a:solidFill>
                <a:schemeClr val="tx1"/>
              </a:solidFill>
              <a:latin typeface="Arial" pitchFamily="34" charset="0"/>
              <a:cs typeface="Arial" pitchFamily="34" charset="0"/>
            </a:endParaRPr>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pPr algn="ctr"/>
            <a:r>
              <a:rPr lang="en-US" b="1" dirty="0" err="1" smtClean="0">
                <a:solidFill>
                  <a:srgbClr val="002060"/>
                </a:solidFill>
                <a:latin typeface="Arial" pitchFamily="34" charset="0"/>
                <a:cs typeface="Arial" pitchFamily="34" charset="0"/>
              </a:rPr>
              <a:t>Gimbal</a:t>
            </a:r>
            <a:r>
              <a:rPr lang="en-US" b="1" dirty="0" smtClean="0">
                <a:solidFill>
                  <a:srgbClr val="002060"/>
                </a:solidFill>
                <a:latin typeface="Arial" pitchFamily="34" charset="0"/>
                <a:cs typeface="Arial" pitchFamily="34" charset="0"/>
              </a:rPr>
              <a:t> (Video Camera)</a:t>
            </a:r>
            <a:endParaRPr lang="en-US" b="1" dirty="0">
              <a:solidFill>
                <a:srgbClr val="002060"/>
              </a:solidFill>
              <a:latin typeface="Arial" pitchFamily="34" charset="0"/>
              <a:cs typeface="Arial" pitchFamily="34" charset="0"/>
            </a:endParaRPr>
          </a:p>
        </p:txBody>
      </p:sp>
      <p:pic>
        <p:nvPicPr>
          <p:cNvPr id="5" name="Content Placeholder 4" descr="https://m.media-amazon.com/images/I/51uLUla5FAL._SL1000_.jpg"/>
          <p:cNvPicPr>
            <a:picLocks noGrp="1"/>
          </p:cNvPicPr>
          <p:nvPr>
            <p:ph idx="1"/>
          </p:nvPr>
        </p:nvPicPr>
        <p:blipFill>
          <a:blip r:embed="rId2"/>
          <a:srcRect/>
          <a:stretch>
            <a:fillRect/>
          </a:stretch>
        </p:blipFill>
        <p:spPr bwMode="auto">
          <a:xfrm>
            <a:off x="9918700" y="660401"/>
            <a:ext cx="1629568" cy="977900"/>
          </a:xfrm>
          <a:prstGeom prst="rect">
            <a:avLst/>
          </a:prstGeom>
          <a:noFill/>
          <a:ln w="9525">
            <a:noFill/>
            <a:miter lim="800000"/>
            <a:headEnd/>
            <a:tailEnd/>
          </a:ln>
        </p:spPr>
      </p:pic>
      <p:pic>
        <p:nvPicPr>
          <p:cNvPr id="6" name="Content Placeholder 4" descr="https://m.media-amazon.com/images/I/51uLUla5FAL._SL1000_.jpg"/>
          <p:cNvPicPr>
            <a:picLocks/>
          </p:cNvPicPr>
          <p:nvPr/>
        </p:nvPicPr>
        <p:blipFill>
          <a:blip r:embed="rId2"/>
          <a:srcRect/>
          <a:stretch>
            <a:fillRect/>
          </a:stretch>
        </p:blipFill>
        <p:spPr bwMode="auto">
          <a:xfrm>
            <a:off x="6832600" y="4213412"/>
            <a:ext cx="3584388" cy="2377888"/>
          </a:xfrm>
          <a:prstGeom prst="rect">
            <a:avLst/>
          </a:prstGeom>
          <a:noFill/>
          <a:ln w="9525">
            <a:noFill/>
            <a:miter lim="800000"/>
            <a:headEnd/>
            <a:tailEnd/>
          </a:ln>
        </p:spPr>
      </p:pic>
    </p:spTree>
    <p:extLst>
      <p:ext uri="{BB962C8B-B14F-4D97-AF65-F5344CB8AC3E}">
        <p14:creationId xmlns:p14="http://schemas.microsoft.com/office/powerpoint/2010/main" xmlns="" val="312757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165100" y="314794"/>
            <a:ext cx="11843288" cy="741950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a:xfrm>
            <a:off x="745210" y="685801"/>
            <a:ext cx="10515600" cy="1400094"/>
          </a:xfrm>
        </p:spPr>
        <p:txBody>
          <a:bodyPr/>
          <a:lstStyle/>
          <a:p>
            <a:pPr algn="ctr"/>
            <a:r>
              <a:rPr lang="en-US" b="1" dirty="0">
                <a:solidFill>
                  <a:srgbClr val="002060"/>
                </a:solidFill>
                <a:latin typeface="Arial" panose="020B0604020202020204" pitchFamily="34" charset="0"/>
                <a:cs typeface="Arial" panose="020B0604020202020204" pitchFamily="34" charset="0"/>
              </a:rPr>
              <a:t>This Session : Includes</a:t>
            </a: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a:xfrm>
            <a:off x="2318288" y="2337069"/>
            <a:ext cx="10515600" cy="4351338"/>
          </a:xfrm>
        </p:spPr>
        <p:txBody>
          <a:bodyPr>
            <a:normAutofit/>
          </a:bodyPr>
          <a:lstStyle/>
          <a:p>
            <a:r>
              <a:rPr lang="en-US" sz="3600" b="1" dirty="0" smtClean="0">
                <a:latin typeface="Arial" panose="020B0604020202020204" pitchFamily="34" charset="0"/>
                <a:cs typeface="Arial" panose="020B0604020202020204" pitchFamily="34" charset="0"/>
              </a:rPr>
              <a:t>Concept of the basics of Video </a:t>
            </a:r>
            <a:r>
              <a:rPr lang="en-US" sz="3600" b="1" dirty="0">
                <a:latin typeface="Arial" panose="020B0604020202020204" pitchFamily="34" charset="0"/>
                <a:cs typeface="Arial" panose="020B0604020202020204" pitchFamily="34" charset="0"/>
              </a:rPr>
              <a:t>Recording</a:t>
            </a:r>
          </a:p>
          <a:p>
            <a:r>
              <a:rPr lang="en-US" sz="3600" b="1" dirty="0">
                <a:latin typeface="Arial" panose="020B0604020202020204" pitchFamily="34" charset="0"/>
                <a:cs typeface="Arial" panose="020B0604020202020204" pitchFamily="34" charset="0"/>
              </a:rPr>
              <a:t>Equipment required for Video </a:t>
            </a:r>
            <a:r>
              <a:rPr lang="en-US" sz="3600" b="1" dirty="0" smtClean="0">
                <a:latin typeface="Arial" panose="020B0604020202020204" pitchFamily="34" charset="0"/>
                <a:cs typeface="Arial" panose="020B0604020202020204" pitchFamily="34" charset="0"/>
              </a:rPr>
              <a:t>Recording</a:t>
            </a:r>
          </a:p>
          <a:p>
            <a:r>
              <a:rPr lang="en-US" sz="3600" b="1" dirty="0" smtClean="0">
                <a:latin typeface="Arial" panose="020B0604020202020204" pitchFamily="34" charset="0"/>
                <a:cs typeface="Arial" panose="020B0604020202020204" pitchFamily="34" charset="0"/>
              </a:rPr>
              <a:t>Other Requirements </a:t>
            </a:r>
            <a:endParaRPr lang="en-US" sz="3600" b="1"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Process of Video Recording</a:t>
            </a:r>
          </a:p>
          <a:p>
            <a:r>
              <a:rPr lang="en-US" sz="3600" b="1" dirty="0" smtClean="0">
                <a:latin typeface="Arial" panose="020B0604020202020204" pitchFamily="34" charset="0"/>
                <a:cs typeface="Arial" panose="020B0604020202020204" pitchFamily="34" charset="0"/>
              </a:rPr>
              <a:t>Understanding  basic </a:t>
            </a:r>
            <a:r>
              <a:rPr lang="en-US" sz="3600" b="1" dirty="0">
                <a:latin typeface="Arial" panose="020B0604020202020204" pitchFamily="34" charset="0"/>
                <a:cs typeface="Arial" panose="020B0604020202020204" pitchFamily="34" charset="0"/>
              </a:rPr>
              <a:t>Video Editing Techniques</a:t>
            </a:r>
          </a:p>
        </p:txBody>
      </p:sp>
    </p:spTree>
    <p:extLst>
      <p:ext uri="{BB962C8B-B14F-4D97-AF65-F5344CB8AC3E}">
        <p14:creationId xmlns:p14="http://schemas.microsoft.com/office/powerpoint/2010/main" xmlns="" val="155153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normAutofit fontScale="90000"/>
          </a:bodyPr>
          <a:lstStyle/>
          <a:p>
            <a:r>
              <a:rPr lang="en-US" dirty="0" smtClean="0"/>
              <a:t>         </a:t>
            </a:r>
            <a:r>
              <a:rPr lang="en-US" dirty="0" smtClean="0"/>
              <a:t/>
            </a:r>
            <a:br>
              <a:rPr lang="en-US" dirty="0" smtClean="0"/>
            </a:br>
            <a:r>
              <a:rPr lang="en-US" dirty="0" smtClean="0"/>
              <a:t> </a:t>
            </a:r>
            <a:r>
              <a:rPr lang="en-US" dirty="0" smtClean="0"/>
              <a:t>         </a:t>
            </a:r>
            <a:r>
              <a:rPr lang="en-US" dirty="0" smtClean="0"/>
              <a:t> </a:t>
            </a:r>
            <a:r>
              <a:rPr lang="en-US" b="1" dirty="0" smtClean="0">
                <a:solidFill>
                  <a:srgbClr val="002060"/>
                </a:solidFill>
                <a:latin typeface="Arial" pitchFamily="34" charset="0"/>
                <a:cs typeface="Arial" pitchFamily="34" charset="0"/>
              </a:rPr>
              <a:t>Formats of Video Recording                            	            Aspect Ratio </a:t>
            </a:r>
            <a:br>
              <a:rPr lang="en-US" b="1" dirty="0" smtClean="0">
                <a:solidFill>
                  <a:srgbClr val="002060"/>
                </a:solidFill>
                <a:latin typeface="Arial" pitchFamily="34" charset="0"/>
                <a:cs typeface="Arial" pitchFamily="34" charset="0"/>
              </a:rPr>
            </a:br>
            <a:endParaRPr lang="en-US" b="1" dirty="0">
              <a:solidFill>
                <a:srgbClr val="002060"/>
              </a:solidFill>
              <a:latin typeface="Arial" pitchFamily="34" charset="0"/>
              <a:cs typeface="Arial" pitchFamily="34" charset="0"/>
            </a:endParaRPr>
          </a:p>
        </p:txBody>
      </p:sp>
      <p:sp>
        <p:nvSpPr>
          <p:cNvPr id="6" name="Content Placeholder 5"/>
          <p:cNvSpPr>
            <a:spLocks noGrp="1"/>
          </p:cNvSpPr>
          <p:nvPr>
            <p:ph idx="1"/>
          </p:nvPr>
        </p:nvSpPr>
        <p:spPr/>
        <p:txBody>
          <a:bodyPr>
            <a:normAutofit/>
          </a:bodyPr>
          <a:lstStyle/>
          <a:p>
            <a:r>
              <a:rPr lang="en-US" sz="3600" b="1" dirty="0" smtClean="0">
                <a:latin typeface="Arial" pitchFamily="34" charset="0"/>
                <a:cs typeface="Arial" pitchFamily="34" charset="0"/>
              </a:rPr>
              <a:t>An aspect ratio is a proportional relationship between an image's width and height. Essentially, it describes an image's shape. Aspect ratios are written as a formula of width to height, like this: 3:2. For example, a square image has an aspect ratio of 1:1, since the height and width are the same.</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xmlns="" val="3848111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b="1" dirty="0" smtClean="0">
                <a:latin typeface="Arial" pitchFamily="34" charset="0"/>
                <a:cs typeface="Arial" pitchFamily="34" charset="0"/>
              </a:rPr>
              <a:t>               </a:t>
            </a:r>
            <a:r>
              <a:rPr lang="en-US" b="1" dirty="0" smtClean="0">
                <a:solidFill>
                  <a:srgbClr val="002060"/>
                </a:solidFill>
                <a:latin typeface="Arial" pitchFamily="34" charset="0"/>
                <a:cs typeface="Arial" pitchFamily="34" charset="0"/>
              </a:rPr>
              <a:t>Aspect Ratio</a:t>
            </a:r>
            <a:endParaRPr lang="en-US" dirty="0">
              <a:solidFill>
                <a:srgbClr val="002060"/>
              </a:solidFill>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normAutofit/>
          </a:bodyPr>
          <a:lstStyle/>
          <a:p>
            <a:r>
              <a:rPr lang="en-US" sz="3600" b="1" dirty="0" smtClean="0">
                <a:latin typeface="Arial" pitchFamily="34" charset="0"/>
                <a:cs typeface="Arial" pitchFamily="34" charset="0"/>
              </a:rPr>
              <a:t>Aspect ratio is the proportional relationship between the width of a video image compared to its height. It is usually expressed </a:t>
            </a:r>
            <a:r>
              <a:rPr lang="en-US" sz="3600" b="1" dirty="0" smtClean="0">
                <a:latin typeface="Arial" pitchFamily="34" charset="0"/>
                <a:cs typeface="Arial" pitchFamily="34" charset="0"/>
              </a:rPr>
              <a:t>as    Width: Height </a:t>
            </a:r>
            <a:r>
              <a:rPr lang="en-US" sz="3600" b="1" dirty="0" smtClean="0">
                <a:latin typeface="Arial" pitchFamily="34" charset="0"/>
                <a:cs typeface="Arial" pitchFamily="34" charset="0"/>
              </a:rPr>
              <a:t>(separated by a colon), such as 16:9 or 4:3. The aspect ratio sets how wide a video is formatted and affects how it will fit on your viewing screen.</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xmlns="" val="546738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179882" y="0"/>
            <a:ext cx="11815806"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r>
              <a:rPr lang="en-US" b="1" dirty="0" smtClean="0">
                <a:solidFill>
                  <a:srgbClr val="002060"/>
                </a:solidFill>
                <a:latin typeface="Arial" pitchFamily="34" charset="0"/>
                <a:cs typeface="Arial" pitchFamily="34" charset="0"/>
              </a:rPr>
              <a:t>Video Resolution</a:t>
            </a:r>
            <a:endParaRPr lang="en-US" b="1" dirty="0">
              <a:solidFill>
                <a:srgbClr val="00206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normAutofit fontScale="92500" lnSpcReduction="10000"/>
          </a:bodyPr>
          <a:lstStyle/>
          <a:p>
            <a:r>
              <a:rPr lang="en-US" sz="3600" b="1" dirty="0" smtClean="0">
                <a:latin typeface="Arial" pitchFamily="34" charset="0"/>
                <a:cs typeface="Arial" pitchFamily="34" charset="0"/>
              </a:rPr>
              <a:t>HD- </a:t>
            </a:r>
            <a:r>
              <a:rPr lang="en-US" sz="3600" b="1" dirty="0" smtClean="0">
                <a:latin typeface="Arial" pitchFamily="34" charset="0"/>
                <a:cs typeface="Arial" pitchFamily="34" charset="0"/>
              </a:rPr>
              <a:t>High Definition refers to a video resolution with a higher pixel count than Standard Definition (SD).</a:t>
            </a:r>
          </a:p>
          <a:p>
            <a:r>
              <a:rPr lang="en-US" sz="3600" b="1" dirty="0" smtClean="0">
                <a:latin typeface="Arial" pitchFamily="34" charset="0"/>
                <a:cs typeface="Arial" pitchFamily="34" charset="0"/>
              </a:rPr>
              <a:t> HD videos have a minimum resolution of 1280x720 pixels, commonly known as 720p, but can also have a resolution of 1920x1080 pixels, also known as 1080p.</a:t>
            </a:r>
            <a:endParaRPr lang="en-IN" sz="3600" b="1" dirty="0" smtClean="0">
              <a:latin typeface="Arial" pitchFamily="34" charset="0"/>
              <a:cs typeface="Arial" pitchFamily="34" charset="0"/>
            </a:endParaRPr>
          </a:p>
          <a:p>
            <a:r>
              <a:rPr lang="en-US" sz="3500" b="1" dirty="0" smtClean="0">
                <a:latin typeface="Arial" pitchFamily="34" charset="0"/>
                <a:cs typeface="Arial" pitchFamily="34" charset="0"/>
              </a:rPr>
              <a:t>SD videos have a minimum resolution of 1280x720 pixels, </a:t>
            </a:r>
            <a:r>
              <a:rPr lang="en-US" sz="3500" dirty="0" smtClean="0">
                <a:latin typeface="Arial" pitchFamily="34" charset="0"/>
                <a:cs typeface="Arial" pitchFamily="34" charset="0"/>
              </a:rPr>
              <a:t/>
            </a:r>
            <a:br>
              <a:rPr lang="en-US" sz="3500" dirty="0" smtClean="0">
                <a:latin typeface="Arial" pitchFamily="34" charset="0"/>
                <a:cs typeface="Arial" pitchFamily="34" charset="0"/>
              </a:rPr>
            </a:br>
            <a:endParaRPr lang="en-US" sz="3500" dirty="0">
              <a:latin typeface="Arial" pitchFamily="34" charset="0"/>
              <a:cs typeface="Arial" pitchFamily="34" charset="0"/>
            </a:endParaRPr>
          </a:p>
        </p:txBody>
      </p:sp>
    </p:spTree>
    <p:extLst>
      <p:ext uri="{BB962C8B-B14F-4D97-AF65-F5344CB8AC3E}">
        <p14:creationId xmlns:p14="http://schemas.microsoft.com/office/powerpoint/2010/main" xmlns="" val="2490531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179882" y="0"/>
            <a:ext cx="11815806"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r>
              <a:rPr lang="en-US" b="1" dirty="0" smtClean="0">
                <a:solidFill>
                  <a:srgbClr val="002060"/>
                </a:solidFill>
                <a:latin typeface="Arial" pitchFamily="34" charset="0"/>
                <a:cs typeface="Arial" pitchFamily="34" charset="0"/>
              </a:rPr>
              <a:t>Video Resolution SD Vs HD </a:t>
            </a:r>
            <a:endParaRPr lang="en-US" b="1" dirty="0">
              <a:solidFill>
                <a:srgbClr val="002060"/>
              </a:solidFill>
              <a:latin typeface="Arial" pitchFamily="34" charset="0"/>
              <a:cs typeface="Arial" pitchFamily="34" charset="0"/>
            </a:endParaRPr>
          </a:p>
        </p:txBody>
      </p:sp>
      <p:sp>
        <p:nvSpPr>
          <p:cNvPr id="6" name="Content Placeholder 5"/>
          <p:cNvSpPr>
            <a:spLocks noGrp="1"/>
          </p:cNvSpPr>
          <p:nvPr>
            <p:ph idx="1"/>
          </p:nvPr>
        </p:nvSpPr>
        <p:spPr/>
        <p:txBody>
          <a:bodyPr/>
          <a:lstStyle/>
          <a:p>
            <a:r>
              <a:rPr lang="en-US" sz="3600" b="1" dirty="0" smtClean="0"/>
              <a:t>Difference b/w SD </a:t>
            </a:r>
            <a:r>
              <a:rPr lang="en-US" sz="3600" b="1" dirty="0" smtClean="0"/>
              <a:t>and HD Video  in TV Screen</a:t>
            </a:r>
          </a:p>
          <a:p>
            <a:endParaRPr lang="en-US" dirty="0"/>
          </a:p>
        </p:txBody>
      </p:sp>
      <p:pic>
        <p:nvPicPr>
          <p:cNvPr id="7" name="Content Placeholder 4" descr="https://www.sony.com/articleimage/servlet/servlet.FileDownload?file=0155F000006buBKQAY"/>
          <p:cNvPicPr>
            <a:picLocks/>
          </p:cNvPicPr>
          <p:nvPr/>
        </p:nvPicPr>
        <p:blipFill>
          <a:blip r:embed="rId2"/>
          <a:srcRect/>
          <a:stretch>
            <a:fillRect/>
          </a:stretch>
        </p:blipFill>
        <p:spPr bwMode="auto">
          <a:xfrm>
            <a:off x="1484026" y="2578308"/>
            <a:ext cx="9683645" cy="2818151"/>
          </a:xfrm>
          <a:prstGeom prst="rect">
            <a:avLst/>
          </a:prstGeom>
          <a:noFill/>
          <a:ln w="9525">
            <a:noFill/>
            <a:miter lim="800000"/>
            <a:headEnd/>
            <a:tailEnd/>
          </a:ln>
        </p:spPr>
      </p:pic>
    </p:spTree>
    <p:extLst>
      <p:ext uri="{BB962C8B-B14F-4D97-AF65-F5344CB8AC3E}">
        <p14:creationId xmlns:p14="http://schemas.microsoft.com/office/powerpoint/2010/main" xmlns="" val="2490531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normAutofit fontScale="90000"/>
          </a:bodyPr>
          <a:lstStyle/>
          <a:p>
            <a:pPr lvl="0"/>
            <a:r>
              <a:rPr lang="en-IN" b="1" dirty="0" smtClean="0"/>
              <a:t/>
            </a:r>
            <a:br>
              <a:rPr lang="en-IN" b="1" dirty="0" smtClean="0"/>
            </a:br>
            <a:r>
              <a:rPr lang="en-IN" b="1" dirty="0" smtClean="0"/>
              <a:t>                          </a:t>
            </a:r>
            <a:r>
              <a:rPr lang="en-IN" sz="4900" b="1" dirty="0" smtClean="0">
                <a:solidFill>
                  <a:srgbClr val="002060"/>
                </a:solidFill>
                <a:latin typeface="Arial" pitchFamily="34" charset="0"/>
                <a:cs typeface="Arial" pitchFamily="34" charset="0"/>
              </a:rPr>
              <a:t>Backdrop</a:t>
            </a:r>
            <a:r>
              <a:rPr lang="en-US" sz="4900" b="1" dirty="0" smtClean="0">
                <a:solidFill>
                  <a:srgbClr val="002060"/>
                </a:solidFill>
                <a:latin typeface="Arial" pitchFamily="34" charset="0"/>
                <a:cs typeface="Arial" pitchFamily="34" charset="0"/>
              </a:rPr>
              <a:t/>
            </a:r>
            <a:br>
              <a:rPr lang="en-US" sz="4900" b="1" dirty="0" smtClean="0">
                <a:solidFill>
                  <a:srgbClr val="002060"/>
                </a:solidFill>
                <a:latin typeface="Arial" pitchFamily="34" charset="0"/>
                <a:cs typeface="Arial" pitchFamily="34" charset="0"/>
              </a:rPr>
            </a:br>
            <a:endParaRPr lang="en-US" sz="4900" dirty="0">
              <a:solidFill>
                <a:srgbClr val="00206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normAutofit/>
          </a:bodyPr>
          <a:lstStyle/>
          <a:p>
            <a:pPr fontAlgn="base"/>
            <a:r>
              <a:rPr lang="en-US" sz="3600" b="1" dirty="0" smtClean="0">
                <a:latin typeface="Arial" pitchFamily="34" charset="0"/>
                <a:cs typeface="Arial" pitchFamily="34" charset="0"/>
              </a:rPr>
              <a:t>A backdrop is simply the background you use to record your videos. Backdrops help you create unique videos and break away from color-cluttered backgrounds and distracting objects in your shooting environment. </a:t>
            </a:r>
          </a:p>
          <a:p>
            <a:r>
              <a:rPr lang="en-IN" sz="3600" b="1" dirty="0" smtClean="0">
                <a:latin typeface="Arial" pitchFamily="34" charset="0"/>
                <a:cs typeface="Arial" pitchFamily="34" charset="0"/>
              </a:rPr>
              <a:t>Backdrops are available in different sizes and styles, and there is no standardized type for general use.</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xmlns="" val="3046827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normAutofit fontScale="90000"/>
          </a:bodyPr>
          <a:lstStyle/>
          <a:p>
            <a:r>
              <a:rPr lang="en-US" dirty="0" smtClean="0"/>
              <a:t>       </a:t>
            </a:r>
            <a:br>
              <a:rPr lang="en-US" dirty="0" smtClean="0"/>
            </a:br>
            <a:r>
              <a:rPr lang="en-US" dirty="0" smtClean="0"/>
              <a:t>                </a:t>
            </a:r>
            <a:r>
              <a:rPr lang="en-US" b="1" dirty="0" smtClean="0">
                <a:solidFill>
                  <a:srgbClr val="002060"/>
                </a:solidFill>
                <a:latin typeface="Arial" pitchFamily="34" charset="0"/>
                <a:cs typeface="Arial" pitchFamily="34" charset="0"/>
              </a:rPr>
              <a:t> Formats of Video File</a:t>
            </a:r>
            <a:br>
              <a:rPr lang="en-US" b="1" dirty="0" smtClean="0">
                <a:solidFill>
                  <a:srgbClr val="002060"/>
                </a:solidFill>
                <a:latin typeface="Arial" pitchFamily="34" charset="0"/>
                <a:cs typeface="Arial" pitchFamily="34" charset="0"/>
              </a:rPr>
            </a:br>
            <a:endParaRPr lang="en-US" b="1" dirty="0">
              <a:solidFill>
                <a:srgbClr val="00206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normAutofit lnSpcReduction="10000"/>
          </a:bodyPr>
          <a:lstStyle/>
          <a:p>
            <a:r>
              <a:rPr lang="en-US" b="1" dirty="0" smtClean="0">
                <a:latin typeface="Arial" pitchFamily="34" charset="0"/>
                <a:cs typeface="Arial" pitchFamily="34" charset="0"/>
              </a:rPr>
              <a:t>MP4</a:t>
            </a:r>
          </a:p>
          <a:p>
            <a:r>
              <a:rPr lang="en-US" b="1" dirty="0" smtClean="0">
                <a:latin typeface="Arial" pitchFamily="34" charset="0"/>
                <a:cs typeface="Arial" pitchFamily="34" charset="0"/>
              </a:rPr>
              <a:t>MPEG4 also known MP4 it is most common widely accepted format</a:t>
            </a:r>
          </a:p>
          <a:p>
            <a:r>
              <a:rPr lang="en-US" b="1" dirty="0" smtClean="0">
                <a:latin typeface="Arial" pitchFamily="34" charset="0"/>
                <a:cs typeface="Arial" pitchFamily="34" charset="0"/>
              </a:rPr>
              <a:t>MOV</a:t>
            </a:r>
          </a:p>
          <a:p>
            <a:r>
              <a:rPr lang="en-US" b="1" dirty="0" smtClean="0">
                <a:latin typeface="Arial" pitchFamily="34" charset="0"/>
                <a:cs typeface="Arial" pitchFamily="34" charset="0"/>
              </a:rPr>
              <a:t>AVI</a:t>
            </a:r>
          </a:p>
          <a:p>
            <a:r>
              <a:rPr lang="en-US" b="1" dirty="0" smtClean="0">
                <a:latin typeface="Arial" pitchFamily="34" charset="0"/>
                <a:cs typeface="Arial" pitchFamily="34" charset="0"/>
              </a:rPr>
              <a:t>WMV</a:t>
            </a:r>
          </a:p>
          <a:p>
            <a:r>
              <a:rPr lang="en-US" b="1" dirty="0" smtClean="0">
                <a:latin typeface="Arial" pitchFamily="34" charset="0"/>
                <a:cs typeface="Arial" pitchFamily="34" charset="0"/>
              </a:rPr>
              <a:t>AVCHD</a:t>
            </a:r>
          </a:p>
          <a:p>
            <a:r>
              <a:rPr lang="en-US" b="1" dirty="0" err="1" smtClean="0">
                <a:latin typeface="Arial" pitchFamily="34" charset="0"/>
                <a:cs typeface="Arial" pitchFamily="34" charset="0"/>
              </a:rPr>
              <a:t>WebM</a:t>
            </a:r>
            <a:endParaRPr lang="en-US" b="1" dirty="0" smtClean="0">
              <a:latin typeface="Arial" pitchFamily="34" charset="0"/>
              <a:cs typeface="Arial" pitchFamily="34" charset="0"/>
            </a:endParaRPr>
          </a:p>
          <a:p>
            <a:r>
              <a:rPr lang="en-US" b="1" dirty="0" smtClean="0">
                <a:latin typeface="Arial" pitchFamily="34" charset="0"/>
                <a:cs typeface="Arial" pitchFamily="34" charset="0"/>
              </a:rPr>
              <a:t>FLV</a:t>
            </a:r>
          </a:p>
          <a:p>
            <a:endParaRPr lang="en-US" dirty="0"/>
          </a:p>
        </p:txBody>
      </p:sp>
    </p:spTree>
    <p:extLst>
      <p:ext uri="{BB962C8B-B14F-4D97-AF65-F5344CB8AC3E}">
        <p14:creationId xmlns:p14="http://schemas.microsoft.com/office/powerpoint/2010/main" xmlns="" val="4007111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normAutofit/>
          </a:bodyPr>
          <a:lstStyle/>
          <a:p>
            <a:r>
              <a:rPr lang="en-US" sz="4800" b="1" dirty="0" smtClean="0">
                <a:solidFill>
                  <a:srgbClr val="002060"/>
                </a:solidFill>
                <a:latin typeface="Arial" pitchFamily="34" charset="0"/>
                <a:cs typeface="Arial" pitchFamily="34" charset="0"/>
              </a:rPr>
              <a:t>                </a:t>
            </a:r>
            <a:r>
              <a:rPr lang="en-US" sz="4800" b="1" dirty="0" smtClean="0">
                <a:solidFill>
                  <a:srgbClr val="002060"/>
                </a:solidFill>
                <a:latin typeface="Arial" pitchFamily="34" charset="0"/>
                <a:cs typeface="Arial" pitchFamily="34" charset="0"/>
              </a:rPr>
              <a:t>HD and SD </a:t>
            </a:r>
            <a:r>
              <a:rPr lang="en-US" sz="4800" b="1" dirty="0" smtClean="0">
                <a:solidFill>
                  <a:srgbClr val="002060"/>
                </a:solidFill>
                <a:latin typeface="Arial" pitchFamily="34" charset="0"/>
                <a:cs typeface="Arial" pitchFamily="34" charset="0"/>
              </a:rPr>
              <a:t>Video</a:t>
            </a:r>
            <a:endParaRPr lang="en-US" sz="4800" b="1" dirty="0">
              <a:solidFill>
                <a:srgbClr val="002060"/>
              </a:solidFill>
              <a:latin typeface="Arial" pitchFamily="34" charset="0"/>
              <a:cs typeface="Arial" pitchFamily="34" charset="0"/>
            </a:endParaRPr>
          </a:p>
        </p:txBody>
      </p:sp>
      <p:pic>
        <p:nvPicPr>
          <p:cNvPr id="5" name="Content Placeholder 4" descr="Ultimate Nature Video Collection: Download 4K, 1080p &amp; Copyright-Free  Footage - Pixabay"/>
          <p:cNvPicPr>
            <a:picLocks noGrp="1"/>
          </p:cNvPicPr>
          <p:nvPr>
            <p:ph idx="1"/>
          </p:nvPr>
        </p:nvPicPr>
        <p:blipFill>
          <a:blip r:embed="rId2"/>
          <a:srcRect/>
          <a:stretch>
            <a:fillRect/>
          </a:stretch>
        </p:blipFill>
        <p:spPr bwMode="auto">
          <a:xfrm>
            <a:off x="5688020" y="2091600"/>
            <a:ext cx="6096000" cy="3429000"/>
          </a:xfrm>
          <a:prstGeom prst="rect">
            <a:avLst/>
          </a:prstGeom>
          <a:noFill/>
          <a:ln w="9525">
            <a:noFill/>
            <a:miter lim="800000"/>
            <a:headEnd/>
            <a:tailEnd/>
          </a:ln>
        </p:spPr>
      </p:pic>
      <p:pic>
        <p:nvPicPr>
          <p:cNvPr id="6" name="Picture 5" descr="SD vs. HD Explainer – Tips for Choosing Video Resolution"/>
          <p:cNvPicPr/>
          <p:nvPr/>
        </p:nvPicPr>
        <p:blipFill>
          <a:blip r:embed="rId3"/>
          <a:srcRect/>
          <a:stretch>
            <a:fillRect/>
          </a:stretch>
        </p:blipFill>
        <p:spPr bwMode="auto">
          <a:xfrm>
            <a:off x="944315" y="1593028"/>
            <a:ext cx="4352304" cy="2409629"/>
          </a:xfrm>
          <a:prstGeom prst="rect">
            <a:avLst/>
          </a:prstGeom>
          <a:noFill/>
          <a:ln w="9525">
            <a:noFill/>
            <a:miter lim="800000"/>
            <a:headEnd/>
            <a:tailEnd/>
          </a:ln>
        </p:spPr>
      </p:pic>
      <p:pic>
        <p:nvPicPr>
          <p:cNvPr id="8" name="Picture 7" descr="165225.fs1.hubspotusercontent-na1.net/hub/165225/h..."/>
          <p:cNvPicPr/>
          <p:nvPr/>
        </p:nvPicPr>
        <p:blipFill>
          <a:blip r:embed="rId4"/>
          <a:srcRect/>
          <a:stretch>
            <a:fillRect/>
          </a:stretch>
        </p:blipFill>
        <p:spPr bwMode="auto">
          <a:xfrm>
            <a:off x="603849" y="4387341"/>
            <a:ext cx="4270243" cy="2116976"/>
          </a:xfrm>
          <a:prstGeom prst="rect">
            <a:avLst/>
          </a:prstGeom>
          <a:noFill/>
          <a:ln w="9525">
            <a:noFill/>
            <a:miter lim="800000"/>
            <a:headEnd/>
            <a:tailEnd/>
          </a:ln>
        </p:spPr>
      </p:pic>
    </p:spTree>
    <p:extLst>
      <p:ext uri="{BB962C8B-B14F-4D97-AF65-F5344CB8AC3E}">
        <p14:creationId xmlns:p14="http://schemas.microsoft.com/office/powerpoint/2010/main" xmlns="" val="455900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endParaRPr lang="en-US" dirty="0"/>
          </a:p>
        </p:txBody>
      </p:sp>
      <p:pic>
        <p:nvPicPr>
          <p:cNvPr id="5" name="Content Placeholder 4" descr="16 Best Free Video Editing Software for Windows PC in 2024"/>
          <p:cNvPicPr>
            <a:picLocks noGrp="1"/>
          </p:cNvPicPr>
          <p:nvPr>
            <p:ph idx="1"/>
          </p:nvPr>
        </p:nvPicPr>
        <p:blipFill>
          <a:blip r:embed="rId2"/>
          <a:srcRect/>
          <a:stretch>
            <a:fillRect/>
          </a:stretch>
        </p:blipFill>
        <p:spPr bwMode="auto">
          <a:xfrm>
            <a:off x="1333500" y="2415381"/>
            <a:ext cx="9525000" cy="3171825"/>
          </a:xfrm>
          <a:prstGeom prst="rect">
            <a:avLst/>
          </a:prstGeom>
          <a:noFill/>
          <a:ln w="9525">
            <a:noFill/>
            <a:miter lim="800000"/>
            <a:headEnd/>
            <a:tailEnd/>
          </a:ln>
        </p:spPr>
      </p:pic>
    </p:spTree>
    <p:extLst>
      <p:ext uri="{BB962C8B-B14F-4D97-AF65-F5344CB8AC3E}">
        <p14:creationId xmlns:p14="http://schemas.microsoft.com/office/powerpoint/2010/main" xmlns="" val="1845617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b="1" dirty="0" smtClean="0">
                <a:latin typeface="Arial" pitchFamily="34" charset="0"/>
                <a:cs typeface="Arial" pitchFamily="34" charset="0"/>
              </a:rPr>
              <a:t>               </a:t>
            </a:r>
            <a:r>
              <a:rPr lang="en-US" sz="4800" b="1" dirty="0" smtClean="0">
                <a:latin typeface="Arial" pitchFamily="34" charset="0"/>
                <a:cs typeface="Arial" pitchFamily="34" charset="0"/>
              </a:rPr>
              <a:t> </a:t>
            </a:r>
            <a:r>
              <a:rPr lang="en-US" sz="4800" b="1" dirty="0" err="1" smtClean="0">
                <a:solidFill>
                  <a:srgbClr val="002060"/>
                </a:solidFill>
                <a:latin typeface="Arial" pitchFamily="34" charset="0"/>
                <a:cs typeface="Arial" pitchFamily="34" charset="0"/>
              </a:rPr>
              <a:t>Chroma</a:t>
            </a:r>
            <a:r>
              <a:rPr lang="en-US" sz="4800" b="1" dirty="0" smtClean="0">
                <a:solidFill>
                  <a:srgbClr val="002060"/>
                </a:solidFill>
                <a:latin typeface="Arial" pitchFamily="34" charset="0"/>
                <a:cs typeface="Arial" pitchFamily="34" charset="0"/>
              </a:rPr>
              <a:t> Key</a:t>
            </a:r>
            <a:endParaRPr lang="en-US" sz="4800" dirty="0">
              <a:solidFill>
                <a:srgbClr val="002060"/>
              </a:solidFill>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normAutofit/>
          </a:bodyPr>
          <a:lstStyle/>
          <a:p>
            <a:r>
              <a:rPr lang="en-US" sz="3600" b="1" dirty="0" err="1" smtClean="0">
                <a:latin typeface="Arial" pitchFamily="34" charset="0"/>
                <a:cs typeface="Arial" pitchFamily="34" charset="0"/>
              </a:rPr>
              <a:t>Chroma</a:t>
            </a:r>
            <a:r>
              <a:rPr lang="en-US" sz="3600" b="1" dirty="0" smtClean="0">
                <a:latin typeface="Arial" pitchFamily="34" charset="0"/>
                <a:cs typeface="Arial" pitchFamily="34" charset="0"/>
              </a:rPr>
              <a:t> key helps you to combine two different shots in the same frame. It replaces all the pixels with the defined green or blue key color with content from other film material or with digital content.</a:t>
            </a:r>
          </a:p>
          <a:p>
            <a:endParaRPr lang="en-US" sz="3600" b="1" dirty="0">
              <a:latin typeface="Arial" pitchFamily="34" charset="0"/>
              <a:cs typeface="Arial" pitchFamily="34" charset="0"/>
            </a:endParaRPr>
          </a:p>
        </p:txBody>
      </p:sp>
      <p:pic>
        <p:nvPicPr>
          <p:cNvPr id="5" name="Content Placeholder 4" descr="The Ultimate Guide to Chroma Key and Green Screen"/>
          <p:cNvPicPr>
            <a:picLocks/>
          </p:cNvPicPr>
          <p:nvPr/>
        </p:nvPicPr>
        <p:blipFill>
          <a:blip r:embed="rId2"/>
          <a:srcRect/>
          <a:stretch>
            <a:fillRect/>
          </a:stretch>
        </p:blipFill>
        <p:spPr bwMode="auto">
          <a:xfrm>
            <a:off x="7330189" y="4317167"/>
            <a:ext cx="3762531" cy="1859796"/>
          </a:xfrm>
          <a:prstGeom prst="rect">
            <a:avLst/>
          </a:prstGeom>
          <a:noFill/>
          <a:ln w="9525">
            <a:noFill/>
            <a:miter lim="800000"/>
            <a:headEnd/>
            <a:tailEnd/>
          </a:ln>
        </p:spPr>
      </p:pic>
      <p:pic>
        <p:nvPicPr>
          <p:cNvPr id="6" name="Picture 5" descr="Free Chroma Key Green Screen Photo Editing - Easy | K-5 Technology Lab"/>
          <p:cNvPicPr/>
          <p:nvPr/>
        </p:nvPicPr>
        <p:blipFill>
          <a:blip r:embed="rId3"/>
          <a:srcRect/>
          <a:stretch>
            <a:fillRect/>
          </a:stretch>
        </p:blipFill>
        <p:spPr bwMode="auto">
          <a:xfrm>
            <a:off x="1810871" y="4589930"/>
            <a:ext cx="4448523" cy="1768470"/>
          </a:xfrm>
          <a:prstGeom prst="rect">
            <a:avLst/>
          </a:prstGeom>
          <a:noFill/>
          <a:ln w="9525">
            <a:noFill/>
            <a:miter lim="800000"/>
            <a:headEnd/>
            <a:tailEnd/>
          </a:ln>
        </p:spPr>
      </p:pic>
    </p:spTree>
    <p:extLst>
      <p:ext uri="{BB962C8B-B14F-4D97-AF65-F5344CB8AC3E}">
        <p14:creationId xmlns:p14="http://schemas.microsoft.com/office/powerpoint/2010/main" xmlns="" val="833588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r>
              <a:rPr lang="en-US" b="1" dirty="0" err="1" smtClean="0">
                <a:solidFill>
                  <a:srgbClr val="002060"/>
                </a:solidFill>
                <a:latin typeface="Arial" pitchFamily="34" charset="0"/>
                <a:cs typeface="Arial" pitchFamily="34" charset="0"/>
              </a:rPr>
              <a:t>Chroma</a:t>
            </a:r>
            <a:r>
              <a:rPr lang="en-US" b="1" dirty="0" smtClean="0">
                <a:solidFill>
                  <a:srgbClr val="002060"/>
                </a:solidFill>
                <a:latin typeface="Arial" pitchFamily="34" charset="0"/>
                <a:cs typeface="Arial" pitchFamily="34" charset="0"/>
              </a:rPr>
              <a:t> Wall in Studio</a:t>
            </a:r>
            <a:endParaRPr lang="en-US" b="1" dirty="0">
              <a:solidFill>
                <a:srgbClr val="002060"/>
              </a:solidFill>
              <a:latin typeface="Arial" pitchFamily="34" charset="0"/>
              <a:cs typeface="Arial" pitchFamily="34" charset="0"/>
            </a:endParaRPr>
          </a:p>
        </p:txBody>
      </p:sp>
      <p:pic>
        <p:nvPicPr>
          <p:cNvPr id="5" name="Content Placeholder 4" descr="The Ultimate Guide to Chroma Key and Green Screen"/>
          <p:cNvPicPr>
            <a:picLocks noGrp="1"/>
          </p:cNvPicPr>
          <p:nvPr>
            <p:ph idx="1"/>
          </p:nvPr>
        </p:nvPicPr>
        <p:blipFill>
          <a:blip r:embed="rId2"/>
          <a:srcRect/>
          <a:stretch>
            <a:fillRect/>
          </a:stretch>
        </p:blipFill>
        <p:spPr bwMode="auto">
          <a:xfrm>
            <a:off x="2870297" y="1825625"/>
            <a:ext cx="6451405" cy="4351338"/>
          </a:xfrm>
          <a:prstGeom prst="rect">
            <a:avLst/>
          </a:prstGeom>
          <a:noFill/>
          <a:ln w="9525">
            <a:noFill/>
            <a:miter lim="800000"/>
            <a:headEnd/>
            <a:tailEnd/>
          </a:ln>
        </p:spPr>
      </p:pic>
    </p:spTree>
    <p:extLst>
      <p:ext uri="{BB962C8B-B14F-4D97-AF65-F5344CB8AC3E}">
        <p14:creationId xmlns:p14="http://schemas.microsoft.com/office/powerpoint/2010/main" xmlns="" val="1532959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a:xfrm>
            <a:off x="745210" y="760331"/>
            <a:ext cx="10515600" cy="1325563"/>
          </a:xfrm>
        </p:spPr>
        <p:txBody>
          <a:bodyPr/>
          <a:lstStyle/>
          <a:p>
            <a:pPr algn="ctr"/>
            <a:r>
              <a:rPr lang="en-US" b="1" dirty="0">
                <a:solidFill>
                  <a:srgbClr val="002060"/>
                </a:solidFill>
                <a:latin typeface="Arial" panose="020B0604020202020204" pitchFamily="34" charset="0"/>
                <a:cs typeface="Arial" panose="020B0604020202020204" pitchFamily="34" charset="0"/>
              </a:rPr>
              <a:t>Benefits of Video Resources </a:t>
            </a:r>
            <a:br>
              <a:rPr lang="en-US" b="1" dirty="0">
                <a:solidFill>
                  <a:srgbClr val="002060"/>
                </a:solidFill>
                <a:latin typeface="Arial" panose="020B0604020202020204" pitchFamily="34" charset="0"/>
                <a:cs typeface="Arial" panose="020B0604020202020204" pitchFamily="34" charset="0"/>
              </a:rPr>
            </a:br>
            <a:r>
              <a:rPr lang="en-US" b="1" dirty="0">
                <a:solidFill>
                  <a:srgbClr val="002060"/>
                </a:solidFill>
                <a:latin typeface="Arial" panose="020B0604020202020204" pitchFamily="34" charset="0"/>
                <a:cs typeface="Arial" panose="020B0604020202020204" pitchFamily="34" charset="0"/>
              </a:rPr>
              <a:t>in Education</a:t>
            </a: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a:xfrm>
            <a:off x="1004047" y="2337069"/>
            <a:ext cx="10326893" cy="4351338"/>
          </a:xfrm>
        </p:spPr>
        <p:txBody>
          <a:bodyPr>
            <a:normAutofit/>
          </a:bodyPr>
          <a:lstStyle/>
          <a:p>
            <a:r>
              <a:rPr lang="en-US" sz="3200" b="1" dirty="0" smtClean="0">
                <a:latin typeface="Arial" panose="020B0604020202020204" pitchFamily="34" charset="0"/>
                <a:cs typeface="Arial" panose="020B0604020202020204" pitchFamily="34" charset="0"/>
              </a:rPr>
              <a:t>It </a:t>
            </a:r>
            <a:r>
              <a:rPr lang="en-US" sz="3200" b="1" dirty="0">
                <a:latin typeface="Arial" panose="020B0604020202020204" pitchFamily="34" charset="0"/>
                <a:cs typeface="Arial" panose="020B0604020202020204" pitchFamily="34" charset="0"/>
              </a:rPr>
              <a:t>is a visual medium.</a:t>
            </a:r>
          </a:p>
          <a:p>
            <a:r>
              <a:rPr lang="en-US" sz="3200" b="1" dirty="0">
                <a:latin typeface="Arial" panose="020B0604020202020204" pitchFamily="34" charset="0"/>
                <a:cs typeface="Arial" panose="020B0604020202020204" pitchFamily="34" charset="0"/>
              </a:rPr>
              <a:t>Video is more engaging.</a:t>
            </a:r>
          </a:p>
          <a:p>
            <a:r>
              <a:rPr lang="en-US" sz="3200" b="1" dirty="0">
                <a:latin typeface="Arial" panose="020B0604020202020204" pitchFamily="34" charset="0"/>
                <a:cs typeface="Arial" panose="020B0604020202020204" pitchFamily="34" charset="0"/>
              </a:rPr>
              <a:t>Viewers/Learners can see and hear the information in a </a:t>
            </a:r>
            <a:r>
              <a:rPr lang="en-US" sz="3200" b="1" dirty="0" smtClean="0">
                <a:latin typeface="Arial" panose="020B0604020202020204" pitchFamily="34" charset="0"/>
                <a:cs typeface="Arial" panose="020B0604020202020204" pitchFamily="34" charset="0"/>
              </a:rPr>
              <a:t>more attentive and dynamic </a:t>
            </a:r>
            <a:r>
              <a:rPr lang="en-US" sz="3200" b="1" dirty="0">
                <a:latin typeface="Arial" panose="020B0604020202020204" pitchFamily="34" charset="0"/>
                <a:cs typeface="Arial" panose="020B0604020202020204" pitchFamily="34" charset="0"/>
              </a:rPr>
              <a:t>way.</a:t>
            </a:r>
          </a:p>
          <a:p>
            <a:r>
              <a:rPr lang="en-US" sz="3200" b="1" dirty="0">
                <a:latin typeface="Arial" panose="020B0604020202020204" pitchFamily="34" charset="0"/>
                <a:cs typeface="Arial" panose="020B0604020202020204" pitchFamily="34" charset="0"/>
              </a:rPr>
              <a:t>Viewers/Learners learn quickly and </a:t>
            </a:r>
            <a:r>
              <a:rPr lang="en-US" sz="3200" b="1" dirty="0" smtClean="0">
                <a:latin typeface="Arial" panose="020B0604020202020204" pitchFamily="34" charset="0"/>
                <a:cs typeface="Arial" panose="020B0604020202020204" pitchFamily="34" charset="0"/>
              </a:rPr>
              <a:t>easily understand </a:t>
            </a:r>
            <a:r>
              <a:rPr lang="en-US" sz="3200" b="1" dirty="0">
                <a:latin typeface="Arial" panose="020B0604020202020204" pitchFamily="34" charset="0"/>
                <a:cs typeface="Arial" panose="020B0604020202020204" pitchFamily="34" charset="0"/>
              </a:rPr>
              <a:t>all the information delivered through video.</a:t>
            </a:r>
          </a:p>
          <a:p>
            <a:r>
              <a:rPr lang="en-US" sz="3200" b="1" dirty="0">
                <a:latin typeface="Arial" panose="020B0604020202020204" pitchFamily="34" charset="0"/>
                <a:cs typeface="Arial" panose="020B0604020202020204" pitchFamily="34" charset="0"/>
              </a:rPr>
              <a:t>Retain their attention more</a:t>
            </a:r>
            <a:r>
              <a:rPr lang="en-US" sz="3200" b="1" dirty="0" smtClean="0">
                <a:latin typeface="Arial" panose="020B0604020202020204" pitchFamily="34" charset="0"/>
                <a:cs typeface="Arial" panose="020B0604020202020204" pitchFamily="34" charset="0"/>
              </a:rPr>
              <a:t>.   </a:t>
            </a:r>
            <a:endParaRPr lang="en-US" sz="3200"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pic>
        <p:nvPicPr>
          <p:cNvPr id="5" name="Picture 4" descr="Search Results - Sony Pro"/>
          <p:cNvPicPr/>
          <p:nvPr/>
        </p:nvPicPr>
        <p:blipFill>
          <a:blip r:embed="rId2"/>
          <a:srcRect/>
          <a:stretch>
            <a:fillRect/>
          </a:stretch>
        </p:blipFill>
        <p:spPr bwMode="auto">
          <a:xfrm>
            <a:off x="10046395" y="974904"/>
            <a:ext cx="1468291" cy="884833"/>
          </a:xfrm>
          <a:prstGeom prst="rect">
            <a:avLst/>
          </a:prstGeom>
          <a:noFill/>
          <a:ln w="9525">
            <a:noFill/>
            <a:miter lim="800000"/>
            <a:headEnd/>
            <a:tailEnd/>
          </a:ln>
        </p:spPr>
      </p:pic>
      <p:pic>
        <p:nvPicPr>
          <p:cNvPr id="6" name="Picture 5" descr="Ultimate Nature Video Collection: Download 4K, 1080p &amp; Copyright-Free  Footage - Pixabay"/>
          <p:cNvPicPr/>
          <p:nvPr/>
        </p:nvPicPr>
        <p:blipFill>
          <a:blip r:embed="rId3"/>
          <a:srcRect/>
          <a:stretch>
            <a:fillRect/>
          </a:stretch>
        </p:blipFill>
        <p:spPr bwMode="auto">
          <a:xfrm>
            <a:off x="7975600" y="2184400"/>
            <a:ext cx="2260599" cy="1130300"/>
          </a:xfrm>
          <a:prstGeom prst="rect">
            <a:avLst/>
          </a:prstGeom>
          <a:noFill/>
          <a:ln w="9525">
            <a:noFill/>
            <a:miter lim="800000"/>
            <a:headEnd/>
            <a:tailEnd/>
          </a:ln>
        </p:spPr>
      </p:pic>
    </p:spTree>
    <p:extLst>
      <p:ext uri="{BB962C8B-B14F-4D97-AF65-F5344CB8AC3E}">
        <p14:creationId xmlns:p14="http://schemas.microsoft.com/office/powerpoint/2010/main" xmlns="" val="2177811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r>
              <a:rPr lang="en-US" b="1" dirty="0" err="1" smtClean="0">
                <a:solidFill>
                  <a:srgbClr val="002060"/>
                </a:solidFill>
                <a:latin typeface="Arial" pitchFamily="34" charset="0"/>
                <a:cs typeface="Arial" pitchFamily="34" charset="0"/>
              </a:rPr>
              <a:t>Chroma</a:t>
            </a:r>
            <a:r>
              <a:rPr lang="en-US" b="1" dirty="0" smtClean="0">
                <a:solidFill>
                  <a:srgbClr val="002060"/>
                </a:solidFill>
                <a:latin typeface="Arial" pitchFamily="34" charset="0"/>
                <a:cs typeface="Arial" pitchFamily="34" charset="0"/>
              </a:rPr>
              <a:t> Screen Green and Blue</a:t>
            </a:r>
            <a:endParaRPr lang="en-US" b="1" dirty="0">
              <a:solidFill>
                <a:srgbClr val="002060"/>
              </a:solidFill>
              <a:latin typeface="Arial" pitchFamily="34" charset="0"/>
              <a:cs typeface="Arial" pitchFamily="34" charset="0"/>
            </a:endParaRPr>
          </a:p>
        </p:txBody>
      </p:sp>
      <p:pic>
        <p:nvPicPr>
          <p:cNvPr id="5" name="Content Placeholder 4" descr="What is chroma key? How do you use a green screen for video? | Clipchamp  Blog"/>
          <p:cNvPicPr>
            <a:picLocks noGrp="1"/>
          </p:cNvPicPr>
          <p:nvPr>
            <p:ph idx="1"/>
          </p:nvPr>
        </p:nvPicPr>
        <p:blipFill>
          <a:blip r:embed="rId2"/>
          <a:srcRect/>
          <a:stretch>
            <a:fillRect/>
          </a:stretch>
        </p:blipFill>
        <p:spPr bwMode="auto">
          <a:xfrm>
            <a:off x="2228144" y="1825625"/>
            <a:ext cx="7735712" cy="4351338"/>
          </a:xfrm>
          <a:prstGeom prst="rect">
            <a:avLst/>
          </a:prstGeom>
          <a:noFill/>
          <a:ln w="9525">
            <a:noFill/>
            <a:miter lim="800000"/>
            <a:headEnd/>
            <a:tailEnd/>
          </a:ln>
        </p:spPr>
      </p:pic>
    </p:spTree>
    <p:extLst>
      <p:ext uri="{BB962C8B-B14F-4D97-AF65-F5344CB8AC3E}">
        <p14:creationId xmlns:p14="http://schemas.microsoft.com/office/powerpoint/2010/main" xmlns="" val="2367281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lstStyle/>
          <a:p>
            <a:endParaRPr lang="en-US" dirty="0"/>
          </a:p>
        </p:txBody>
      </p:sp>
      <p:sp>
        <p:nvSpPr>
          <p:cNvPr id="5" name="Rounded Rectangle 4">
            <a:extLst>
              <a:ext uri="{FF2B5EF4-FFF2-40B4-BE49-F238E27FC236}">
                <a16:creationId xmlns:a16="http://schemas.microsoft.com/office/drawing/2014/main" xmlns="" id="{91238E0F-DD33-4BB6-CD92-6CF4949EF66C}"/>
              </a:ext>
            </a:extLst>
          </p:cNvPr>
          <p:cNvSpPr/>
          <p:nvPr/>
        </p:nvSpPr>
        <p:spPr>
          <a:xfrm>
            <a:off x="0" y="-249557"/>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ttps://vidico.com/app/uploads/2022/03/image11.jpg"/>
          <p:cNvPicPr/>
          <p:nvPr/>
        </p:nvPicPr>
        <p:blipFill>
          <a:blip r:embed="rId2" cstate="print"/>
          <a:srcRect/>
          <a:stretch>
            <a:fillRect/>
          </a:stretch>
        </p:blipFill>
        <p:spPr bwMode="auto">
          <a:xfrm>
            <a:off x="3819964" y="3643141"/>
            <a:ext cx="1772529" cy="1158605"/>
          </a:xfrm>
          <a:prstGeom prst="rect">
            <a:avLst/>
          </a:prstGeom>
          <a:noFill/>
          <a:ln w="9525">
            <a:noFill/>
            <a:miter lim="800000"/>
            <a:headEnd/>
            <a:tailEnd/>
          </a:ln>
        </p:spPr>
      </p:pic>
      <p:pic>
        <p:nvPicPr>
          <p:cNvPr id="7" name="Picture 6" descr="lenses video production tool"/>
          <p:cNvPicPr/>
          <p:nvPr/>
        </p:nvPicPr>
        <p:blipFill>
          <a:blip r:embed="rId3" cstate="print"/>
          <a:srcRect/>
          <a:stretch>
            <a:fillRect/>
          </a:stretch>
        </p:blipFill>
        <p:spPr bwMode="auto">
          <a:xfrm>
            <a:off x="5994595" y="3654083"/>
            <a:ext cx="1223581" cy="1135434"/>
          </a:xfrm>
          <a:prstGeom prst="rect">
            <a:avLst/>
          </a:prstGeom>
          <a:noFill/>
          <a:ln w="9525">
            <a:noFill/>
            <a:miter lim="800000"/>
            <a:headEnd/>
            <a:tailEnd/>
          </a:ln>
        </p:spPr>
      </p:pic>
      <p:pic>
        <p:nvPicPr>
          <p:cNvPr id="8" name="Picture 7" descr="Gimbal video production tool"/>
          <p:cNvPicPr/>
          <p:nvPr/>
        </p:nvPicPr>
        <p:blipFill>
          <a:blip r:embed="rId4" cstate="print"/>
          <a:srcRect/>
          <a:stretch>
            <a:fillRect/>
          </a:stretch>
        </p:blipFill>
        <p:spPr bwMode="auto">
          <a:xfrm>
            <a:off x="6147582" y="5205046"/>
            <a:ext cx="1412849" cy="714971"/>
          </a:xfrm>
          <a:prstGeom prst="rect">
            <a:avLst/>
          </a:prstGeom>
          <a:noFill/>
          <a:ln w="9525">
            <a:noFill/>
            <a:miter lim="800000"/>
            <a:headEnd/>
            <a:tailEnd/>
          </a:ln>
        </p:spPr>
      </p:pic>
      <p:pic>
        <p:nvPicPr>
          <p:cNvPr id="9" name="Picture 8" descr="video production equipment memory card"/>
          <p:cNvPicPr/>
          <p:nvPr/>
        </p:nvPicPr>
        <p:blipFill>
          <a:blip r:embed="rId5" cstate="print"/>
          <a:srcRect/>
          <a:stretch>
            <a:fillRect/>
          </a:stretch>
        </p:blipFill>
        <p:spPr bwMode="auto">
          <a:xfrm>
            <a:off x="4001952" y="5051083"/>
            <a:ext cx="1742745" cy="935171"/>
          </a:xfrm>
          <a:prstGeom prst="rect">
            <a:avLst/>
          </a:prstGeom>
          <a:noFill/>
          <a:ln w="9525">
            <a:noFill/>
            <a:miter lim="800000"/>
            <a:headEnd/>
            <a:tailEnd/>
          </a:ln>
        </p:spPr>
      </p:pic>
      <p:pic>
        <p:nvPicPr>
          <p:cNvPr id="10" name="Picture 9" descr="microphone"/>
          <p:cNvPicPr/>
          <p:nvPr/>
        </p:nvPicPr>
        <p:blipFill>
          <a:blip r:embed="rId6" cstate="print"/>
          <a:srcRect/>
          <a:stretch>
            <a:fillRect/>
          </a:stretch>
        </p:blipFill>
        <p:spPr bwMode="auto">
          <a:xfrm>
            <a:off x="10640745" y="4778912"/>
            <a:ext cx="1228800" cy="1184165"/>
          </a:xfrm>
          <a:prstGeom prst="rect">
            <a:avLst/>
          </a:prstGeom>
          <a:noFill/>
          <a:ln w="9525">
            <a:noFill/>
            <a:miter lim="800000"/>
            <a:headEnd/>
            <a:tailEnd/>
          </a:ln>
        </p:spPr>
      </p:pic>
      <p:pic>
        <p:nvPicPr>
          <p:cNvPr id="11" name="Picture 2" descr="Sony Professional Video Camera NX 200"/>
          <p:cNvPicPr>
            <a:picLocks noChangeAspect="1" noChangeArrowheads="1"/>
          </p:cNvPicPr>
          <p:nvPr/>
        </p:nvPicPr>
        <p:blipFill>
          <a:blip r:embed="rId7" cstate="print"/>
          <a:srcRect/>
          <a:stretch>
            <a:fillRect/>
          </a:stretch>
        </p:blipFill>
        <p:spPr bwMode="auto">
          <a:xfrm>
            <a:off x="1209897" y="4559691"/>
            <a:ext cx="1804545" cy="1804545"/>
          </a:xfrm>
          <a:prstGeom prst="rect">
            <a:avLst/>
          </a:prstGeom>
          <a:noFill/>
        </p:spPr>
      </p:pic>
      <p:pic>
        <p:nvPicPr>
          <p:cNvPr id="12" name="Picture 4" descr="Sony Professional Video Camera NX 200"/>
          <p:cNvPicPr>
            <a:picLocks noChangeAspect="1" noChangeArrowheads="1"/>
          </p:cNvPicPr>
          <p:nvPr/>
        </p:nvPicPr>
        <p:blipFill>
          <a:blip r:embed="rId7" cstate="print"/>
          <a:srcRect/>
          <a:stretch>
            <a:fillRect/>
          </a:stretch>
        </p:blipFill>
        <p:spPr bwMode="auto">
          <a:xfrm>
            <a:off x="9080109" y="4735510"/>
            <a:ext cx="1347567" cy="1347567"/>
          </a:xfrm>
          <a:prstGeom prst="rect">
            <a:avLst/>
          </a:prstGeom>
          <a:noFill/>
        </p:spPr>
      </p:pic>
      <p:pic>
        <p:nvPicPr>
          <p:cNvPr id="13" name="Picture 12" descr="F FERONS 4&quot;7&quot;&quot; feet Professional Tripod-3388 Camera Stand For Video Cameras, Dslr, Action Camera Tripod With Mobile Clip Holder &amp; Bluetooth Remote Tripod, Monopod"/>
          <p:cNvPicPr/>
          <p:nvPr/>
        </p:nvPicPr>
        <p:blipFill>
          <a:blip r:embed="rId8" cstate="print"/>
          <a:srcRect/>
          <a:stretch>
            <a:fillRect/>
          </a:stretch>
        </p:blipFill>
        <p:spPr bwMode="auto">
          <a:xfrm>
            <a:off x="7643446" y="4864687"/>
            <a:ext cx="821062" cy="1150262"/>
          </a:xfrm>
          <a:prstGeom prst="rect">
            <a:avLst/>
          </a:prstGeom>
          <a:noFill/>
          <a:ln w="9525">
            <a:noFill/>
            <a:miter lim="800000"/>
            <a:headEnd/>
            <a:tailEnd/>
          </a:ln>
        </p:spPr>
      </p:pic>
      <p:pic>
        <p:nvPicPr>
          <p:cNvPr id="14" name="Picture 13" descr="What is chroma key? How do you use a green screen for video? | Clipchamp  Blog"/>
          <p:cNvPicPr/>
          <p:nvPr/>
        </p:nvPicPr>
        <p:blipFill>
          <a:blip r:embed="rId9"/>
          <a:srcRect/>
          <a:stretch>
            <a:fillRect/>
          </a:stretch>
        </p:blipFill>
        <p:spPr bwMode="auto">
          <a:xfrm>
            <a:off x="6946900" y="860612"/>
            <a:ext cx="4546600" cy="2635662"/>
          </a:xfrm>
          <a:prstGeom prst="rect">
            <a:avLst/>
          </a:prstGeom>
          <a:noFill/>
          <a:ln w="9525">
            <a:noFill/>
            <a:miter lim="800000"/>
            <a:headEnd/>
            <a:tailEnd/>
          </a:ln>
        </p:spPr>
      </p:pic>
      <p:pic>
        <p:nvPicPr>
          <p:cNvPr id="17" name="Picture 16" descr="Free Chroma Key Green Screen Photo Editing - Easy | K-5 Technology Lab"/>
          <p:cNvPicPr/>
          <p:nvPr/>
        </p:nvPicPr>
        <p:blipFill>
          <a:blip r:embed="rId10"/>
          <a:srcRect/>
          <a:stretch>
            <a:fillRect/>
          </a:stretch>
        </p:blipFill>
        <p:spPr bwMode="auto">
          <a:xfrm>
            <a:off x="1145452" y="860613"/>
            <a:ext cx="4735395" cy="2395998"/>
          </a:xfrm>
          <a:prstGeom prst="rect">
            <a:avLst/>
          </a:prstGeom>
          <a:noFill/>
          <a:ln w="9525">
            <a:noFill/>
            <a:miter lim="800000"/>
            <a:headEnd/>
            <a:tailEnd/>
          </a:ln>
        </p:spPr>
      </p:pic>
    </p:spTree>
    <p:extLst>
      <p:ext uri="{BB962C8B-B14F-4D97-AF65-F5344CB8AC3E}">
        <p14:creationId xmlns:p14="http://schemas.microsoft.com/office/powerpoint/2010/main" xmlns="" val="8853642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r>
              <a:rPr lang="en-US" sz="4800" b="1" dirty="0" smtClean="0">
                <a:solidFill>
                  <a:srgbClr val="002060"/>
                </a:solidFill>
                <a:latin typeface="Arial" pitchFamily="34" charset="0"/>
                <a:cs typeface="Arial" pitchFamily="34" charset="0"/>
              </a:rPr>
              <a:t>Montage</a:t>
            </a:r>
            <a:endParaRPr lang="en-US" sz="4800" b="1" dirty="0">
              <a:solidFill>
                <a:srgbClr val="002060"/>
              </a:solidFill>
              <a:latin typeface="Arial" pitchFamily="34" charset="0"/>
              <a:cs typeface="Arial" pitchFamily="34" charset="0"/>
            </a:endParaRPr>
          </a:p>
        </p:txBody>
      </p:sp>
      <p:pic>
        <p:nvPicPr>
          <p:cNvPr id="5" name="Content Placeholder 4" descr="Ultimate Nature Video Collection: Download 4K, 1080p &amp; Copyright-Free  Footage - Pixabay"/>
          <p:cNvPicPr>
            <a:picLocks noGrp="1"/>
          </p:cNvPicPr>
          <p:nvPr>
            <p:ph idx="1"/>
          </p:nvPr>
        </p:nvPicPr>
        <p:blipFill>
          <a:blip r:embed="rId2"/>
          <a:srcRect/>
          <a:stretch>
            <a:fillRect/>
          </a:stretch>
        </p:blipFill>
        <p:spPr bwMode="auto">
          <a:xfrm>
            <a:off x="7297947" y="1855474"/>
            <a:ext cx="2656936" cy="922232"/>
          </a:xfrm>
          <a:prstGeom prst="rect">
            <a:avLst/>
          </a:prstGeom>
          <a:noFill/>
          <a:ln w="9525">
            <a:noFill/>
            <a:miter lim="800000"/>
            <a:headEnd/>
            <a:tailEnd/>
          </a:ln>
        </p:spPr>
      </p:pic>
      <p:pic>
        <p:nvPicPr>
          <p:cNvPr id="6" name="Picture 5" descr="Methods of Montage Analysis. Essays in Creativity and Film | by Michael  Filimowicz, PhD | AI Filmmaking | Medium"/>
          <p:cNvPicPr/>
          <p:nvPr/>
        </p:nvPicPr>
        <p:blipFill>
          <a:blip r:embed="rId3"/>
          <a:srcRect/>
          <a:stretch>
            <a:fillRect/>
          </a:stretch>
        </p:blipFill>
        <p:spPr bwMode="auto">
          <a:xfrm>
            <a:off x="621102" y="2428876"/>
            <a:ext cx="4761781" cy="2470928"/>
          </a:xfrm>
          <a:prstGeom prst="rect">
            <a:avLst/>
          </a:prstGeom>
          <a:noFill/>
          <a:ln w="9525">
            <a:noFill/>
            <a:miter lim="800000"/>
            <a:headEnd/>
            <a:tailEnd/>
          </a:ln>
        </p:spPr>
      </p:pic>
      <p:pic>
        <p:nvPicPr>
          <p:cNvPr id="7" name="Picture 6" descr="Putting Together A Music Montage (Editing As Storytelling) - YouTube"/>
          <p:cNvPicPr/>
          <p:nvPr/>
        </p:nvPicPr>
        <p:blipFill>
          <a:blip r:embed="rId4"/>
          <a:srcRect/>
          <a:stretch>
            <a:fillRect/>
          </a:stretch>
        </p:blipFill>
        <p:spPr bwMode="auto">
          <a:xfrm>
            <a:off x="6280030" y="3036498"/>
            <a:ext cx="4727275" cy="2674189"/>
          </a:xfrm>
          <a:prstGeom prst="rect">
            <a:avLst/>
          </a:prstGeom>
          <a:noFill/>
          <a:ln w="9525">
            <a:noFill/>
            <a:miter lim="800000"/>
            <a:headEnd/>
            <a:tailEnd/>
          </a:ln>
        </p:spPr>
      </p:pic>
    </p:spTree>
    <p:extLst>
      <p:ext uri="{BB962C8B-B14F-4D97-AF65-F5344CB8AC3E}">
        <p14:creationId xmlns:p14="http://schemas.microsoft.com/office/powerpoint/2010/main" xmlns="" val="30033791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normAutofit/>
          </a:bodyPr>
          <a:lstStyle/>
          <a:p>
            <a:pPr algn="ctr"/>
            <a:r>
              <a:rPr lang="en-US" b="1" dirty="0" smtClean="0">
                <a:solidFill>
                  <a:srgbClr val="002060"/>
                </a:solidFill>
                <a:latin typeface="Arial" pitchFamily="34" charset="0"/>
                <a:cs typeface="Arial" pitchFamily="34" charset="0"/>
              </a:rPr>
              <a:t>Video Montage</a:t>
            </a:r>
            <a:endParaRPr lang="en-US" b="1" dirty="0">
              <a:solidFill>
                <a:srgbClr val="00206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lstStyle/>
          <a:p>
            <a:pPr>
              <a:buNone/>
            </a:pPr>
            <a:r>
              <a:rPr lang="en-US" sz="3600" b="1" dirty="0" smtClean="0">
                <a:latin typeface="Arial" pitchFamily="34" charset="0"/>
                <a:cs typeface="Arial" pitchFamily="34" charset="0"/>
              </a:rPr>
              <a:t>What is a video montage?</a:t>
            </a:r>
          </a:p>
          <a:p>
            <a:r>
              <a:rPr lang="en-US" sz="3600" b="1" dirty="0" smtClean="0">
                <a:latin typeface="Arial" pitchFamily="34" charset="0"/>
                <a:cs typeface="Arial" pitchFamily="34" charset="0"/>
              </a:rPr>
              <a:t> A montage video is a compilation of video clips and photos placed in a sequence to create a memorable video. A popular video technique in film making and on social media, montage videos are a powerful storytelling tool to convey a theme, narrative, and message.</a:t>
            </a:r>
          </a:p>
          <a:p>
            <a:endParaRPr lang="en-US" dirty="0"/>
          </a:p>
        </p:txBody>
      </p:sp>
    </p:spTree>
    <p:extLst>
      <p:ext uri="{BB962C8B-B14F-4D97-AF65-F5344CB8AC3E}">
        <p14:creationId xmlns:p14="http://schemas.microsoft.com/office/powerpoint/2010/main" xmlns="" val="1727373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b="1" dirty="0" smtClean="0">
                <a:latin typeface="Arial" pitchFamily="34" charset="0"/>
                <a:cs typeface="Arial" pitchFamily="34" charset="0"/>
              </a:rPr>
              <a:t>                </a:t>
            </a:r>
            <a:r>
              <a:rPr lang="en-US" b="1" dirty="0" smtClean="0">
                <a:solidFill>
                  <a:srgbClr val="002060"/>
                </a:solidFill>
                <a:latin typeface="Arial" pitchFamily="34" charset="0"/>
                <a:cs typeface="Arial" pitchFamily="34" charset="0"/>
              </a:rPr>
              <a:t>VIDEO EDITING</a:t>
            </a:r>
            <a:endParaRPr lang="en-US" b="1" dirty="0">
              <a:solidFill>
                <a:srgbClr val="002060"/>
              </a:solidFill>
              <a:latin typeface="Arial" pitchFamily="34" charset="0"/>
              <a:cs typeface="Arial" pitchFamily="34" charset="0"/>
            </a:endParaRPr>
          </a:p>
        </p:txBody>
      </p:sp>
      <p:pic>
        <p:nvPicPr>
          <p:cNvPr id="5" name="Content Placeholder 4" descr="Video editing software - Wikipedia"/>
          <p:cNvPicPr>
            <a:picLocks noGrp="1"/>
          </p:cNvPicPr>
          <p:nvPr>
            <p:ph idx="1"/>
          </p:nvPr>
        </p:nvPicPr>
        <p:blipFill>
          <a:blip r:embed="rId2"/>
          <a:srcRect/>
          <a:stretch>
            <a:fillRect/>
          </a:stretch>
        </p:blipFill>
        <p:spPr bwMode="auto">
          <a:xfrm>
            <a:off x="2324100" y="1825625"/>
            <a:ext cx="7806230" cy="4117975"/>
          </a:xfrm>
          <a:prstGeom prst="rect">
            <a:avLst/>
          </a:prstGeom>
          <a:noFill/>
          <a:ln w="9525">
            <a:noFill/>
            <a:miter lim="800000"/>
            <a:headEnd/>
            <a:tailEnd/>
          </a:ln>
        </p:spPr>
      </p:pic>
    </p:spTree>
    <p:extLst>
      <p:ext uri="{BB962C8B-B14F-4D97-AF65-F5344CB8AC3E}">
        <p14:creationId xmlns:p14="http://schemas.microsoft.com/office/powerpoint/2010/main" xmlns="" val="2518377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r>
              <a:rPr lang="en-US" b="1" dirty="0" smtClean="0">
                <a:solidFill>
                  <a:srgbClr val="002060"/>
                </a:solidFill>
                <a:latin typeface="Arial" pitchFamily="34" charset="0"/>
                <a:cs typeface="Arial" pitchFamily="34" charset="0"/>
              </a:rPr>
              <a:t>VIDEO EDITING</a:t>
            </a:r>
            <a:endParaRPr lang="en-US" dirty="0"/>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lstStyle/>
          <a:p>
            <a:r>
              <a:rPr lang="en-US" sz="3600" b="1" dirty="0" smtClean="0">
                <a:latin typeface="Arial" pitchFamily="34" charset="0"/>
                <a:cs typeface="Arial" pitchFamily="34" charset="0"/>
              </a:rPr>
              <a:t>Post-production is the final stage of video creation. Once you've shot your footage, the finishing touches will need to be added to your film. The process can involve many individuals and teams, from sound mixers and voiceover artists to editors and </a:t>
            </a:r>
            <a:r>
              <a:rPr lang="en-US" sz="3600" b="1" dirty="0" err="1" smtClean="0">
                <a:latin typeface="Arial" pitchFamily="34" charset="0"/>
                <a:cs typeface="Arial" pitchFamily="34" charset="0"/>
              </a:rPr>
              <a:t>colour</a:t>
            </a:r>
            <a:r>
              <a:rPr lang="en-US" sz="3600" b="1" dirty="0" smtClean="0">
                <a:latin typeface="Arial" pitchFamily="34" charset="0"/>
                <a:cs typeface="Arial" pitchFamily="34" charset="0"/>
              </a:rPr>
              <a:t> graders.</a:t>
            </a:r>
          </a:p>
          <a:p>
            <a:endParaRPr lang="en-US" dirty="0"/>
          </a:p>
        </p:txBody>
      </p:sp>
    </p:spTree>
    <p:extLst>
      <p:ext uri="{BB962C8B-B14F-4D97-AF65-F5344CB8AC3E}">
        <p14:creationId xmlns:p14="http://schemas.microsoft.com/office/powerpoint/2010/main" xmlns="" val="12224728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r>
              <a:rPr lang="en-US" b="1" dirty="0" smtClean="0">
                <a:solidFill>
                  <a:srgbClr val="002060"/>
                </a:solidFill>
                <a:latin typeface="Arial" pitchFamily="34" charset="0"/>
                <a:cs typeface="Arial" pitchFamily="34" charset="0"/>
              </a:rPr>
              <a:t>Editing</a:t>
            </a:r>
            <a:endParaRPr lang="en-US" b="1" dirty="0">
              <a:solidFill>
                <a:srgbClr val="00206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lstStyle/>
          <a:p>
            <a:r>
              <a:rPr lang="en-US" sz="3600" b="1" dirty="0" smtClean="0">
                <a:latin typeface="Arial" pitchFamily="34" charset="0"/>
                <a:cs typeface="Arial" pitchFamily="34" charset="0"/>
              </a:rPr>
              <a:t>As a film/video editor, you'll manage material such as camera footage, dialogue, sound effects, graphics and special effects to produce a final film or video product. </a:t>
            </a:r>
          </a:p>
          <a:p>
            <a:r>
              <a:rPr lang="en-US" sz="3600" b="1" dirty="0" smtClean="0">
                <a:latin typeface="Arial" pitchFamily="34" charset="0"/>
                <a:cs typeface="Arial" pitchFamily="34" charset="0"/>
              </a:rPr>
              <a:t>This is a key role in the post-production process and your skills can determine the quality and delivery of the finished result.</a:t>
            </a:r>
          </a:p>
          <a:p>
            <a:endParaRPr lang="en-US" dirty="0"/>
          </a:p>
        </p:txBody>
      </p:sp>
    </p:spTree>
    <p:extLst>
      <p:ext uri="{BB962C8B-B14F-4D97-AF65-F5344CB8AC3E}">
        <p14:creationId xmlns:p14="http://schemas.microsoft.com/office/powerpoint/2010/main" xmlns="" val="5845335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r>
              <a:rPr lang="en-US" b="1" dirty="0" smtClean="0">
                <a:solidFill>
                  <a:srgbClr val="002060"/>
                </a:solidFill>
                <a:latin typeface="Arial" pitchFamily="34" charset="0"/>
                <a:cs typeface="Arial" pitchFamily="34" charset="0"/>
              </a:rPr>
              <a:t> Film Editing and Video Editing</a:t>
            </a:r>
            <a:endParaRPr lang="en-US" b="1" dirty="0">
              <a:solidFill>
                <a:srgbClr val="002060"/>
              </a:solidFill>
              <a:latin typeface="Arial" pitchFamily="34" charset="0"/>
              <a:cs typeface="Arial" pitchFamily="34" charset="0"/>
            </a:endParaRPr>
          </a:p>
        </p:txBody>
      </p:sp>
      <p:sp>
        <p:nvSpPr>
          <p:cNvPr id="6" name="Content Placeholder 5"/>
          <p:cNvSpPr>
            <a:spLocks noGrp="1"/>
          </p:cNvSpPr>
          <p:nvPr>
            <p:ph idx="1"/>
          </p:nvPr>
        </p:nvSpPr>
        <p:spPr/>
        <p:txBody>
          <a:bodyPr>
            <a:normAutofit/>
          </a:bodyPr>
          <a:lstStyle/>
          <a:p>
            <a:pPr>
              <a:buNone/>
            </a:pPr>
            <a:r>
              <a:rPr lang="en-US" sz="3600" b="1" dirty="0" smtClean="0">
                <a:latin typeface="Arial" pitchFamily="34" charset="0"/>
                <a:cs typeface="Arial" pitchFamily="34" charset="0"/>
              </a:rPr>
              <a:t>What Film Editing?</a:t>
            </a:r>
          </a:p>
          <a:p>
            <a:r>
              <a:rPr lang="en-US" sz="3600" dirty="0" smtClean="0">
                <a:latin typeface="Arial" pitchFamily="34" charset="0"/>
                <a:cs typeface="Arial" pitchFamily="34" charset="0"/>
              </a:rPr>
              <a:t>It is process of </a:t>
            </a:r>
            <a:r>
              <a:rPr lang="en-US" sz="3600" dirty="0" err="1" smtClean="0">
                <a:latin typeface="Arial" pitchFamily="34" charset="0"/>
                <a:cs typeface="Arial" pitchFamily="34" charset="0"/>
              </a:rPr>
              <a:t>joinin</a:t>
            </a:r>
            <a:r>
              <a:rPr lang="en-US" sz="3600" dirty="0" smtClean="0">
                <a:latin typeface="Arial" pitchFamily="34" charset="0"/>
                <a:cs typeface="Arial" pitchFamily="34" charset="0"/>
              </a:rPr>
              <a:t> g </a:t>
            </a:r>
            <a:r>
              <a:rPr lang="en-US" sz="3600" dirty="0" smtClean="0">
                <a:latin typeface="Arial" pitchFamily="34" charset="0"/>
                <a:cs typeface="Arial" pitchFamily="34" charset="0"/>
              </a:rPr>
              <a:t>various  shots of a Movie Production to create meaningful sequences and eventually bring a movie into life.</a:t>
            </a:r>
          </a:p>
          <a:p>
            <a:r>
              <a:rPr lang="en-US" sz="3600" dirty="0" smtClean="0">
                <a:latin typeface="Arial" pitchFamily="34" charset="0"/>
                <a:cs typeface="Arial" pitchFamily="34" charset="0"/>
              </a:rPr>
              <a:t>Without film editing, a movie  would just  be a collection of random visual  sequences</a:t>
            </a:r>
            <a:r>
              <a:rPr lang="en-US" sz="3600" dirty="0" smtClean="0">
                <a:latin typeface="Arial" pitchFamily="34" charset="0"/>
                <a:cs typeface="Arial" pitchFamily="34" charset="0"/>
              </a:rPr>
              <a:t>.</a:t>
            </a:r>
            <a:endParaRPr lang="en-US" sz="3600" dirty="0" smtClean="0">
              <a:latin typeface="Arial" pitchFamily="34" charset="0"/>
              <a:cs typeface="Arial" pitchFamily="34" charset="0"/>
            </a:endParaRPr>
          </a:p>
        </p:txBody>
      </p:sp>
    </p:spTree>
    <p:extLst>
      <p:ext uri="{BB962C8B-B14F-4D97-AF65-F5344CB8AC3E}">
        <p14:creationId xmlns:p14="http://schemas.microsoft.com/office/powerpoint/2010/main" xmlns="" val="1840345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r>
              <a:rPr lang="en-US" b="1" dirty="0" smtClean="0">
                <a:solidFill>
                  <a:srgbClr val="002060"/>
                </a:solidFill>
                <a:latin typeface="Arial" pitchFamily="34" charset="0"/>
                <a:cs typeface="Arial" pitchFamily="34" charset="0"/>
              </a:rPr>
              <a:t> Film Editing and Video Editing</a:t>
            </a:r>
            <a:endParaRPr lang="en-US" b="1" dirty="0">
              <a:solidFill>
                <a:srgbClr val="002060"/>
              </a:solidFill>
              <a:latin typeface="Arial" pitchFamily="34" charset="0"/>
              <a:cs typeface="Arial" pitchFamily="34" charset="0"/>
            </a:endParaRPr>
          </a:p>
        </p:txBody>
      </p:sp>
      <p:sp>
        <p:nvSpPr>
          <p:cNvPr id="6" name="Content Placeholder 5"/>
          <p:cNvSpPr>
            <a:spLocks noGrp="1"/>
          </p:cNvSpPr>
          <p:nvPr>
            <p:ph idx="1"/>
          </p:nvPr>
        </p:nvSpPr>
        <p:spPr>
          <a:xfrm>
            <a:off x="872706" y="1842878"/>
            <a:ext cx="10515600" cy="4351338"/>
          </a:xfrm>
        </p:spPr>
        <p:txBody>
          <a:bodyPr>
            <a:normAutofit/>
          </a:bodyPr>
          <a:lstStyle/>
          <a:p>
            <a:pPr>
              <a:buNone/>
            </a:pPr>
            <a:r>
              <a:rPr lang="en-US" sz="3600" b="1" dirty="0" smtClean="0">
                <a:solidFill>
                  <a:srgbClr val="002060"/>
                </a:solidFill>
                <a:latin typeface="Arial" pitchFamily="34" charset="0"/>
                <a:cs typeface="Arial" pitchFamily="34" charset="0"/>
              </a:rPr>
              <a:t>Video </a:t>
            </a:r>
            <a:r>
              <a:rPr lang="en-US" sz="3600" b="1" dirty="0" smtClean="0">
                <a:solidFill>
                  <a:srgbClr val="002060"/>
                </a:solidFill>
                <a:latin typeface="Arial" pitchFamily="34" charset="0"/>
                <a:cs typeface="Arial" pitchFamily="34" charset="0"/>
              </a:rPr>
              <a:t>editing</a:t>
            </a:r>
          </a:p>
          <a:p>
            <a:r>
              <a:rPr lang="en-US" sz="3600" dirty="0" smtClean="0">
                <a:latin typeface="Arial" pitchFamily="34" charset="0"/>
                <a:cs typeface="Arial" pitchFamily="34" charset="0"/>
              </a:rPr>
              <a:t>Video editing is the post-production and arrangement of video shots. </a:t>
            </a:r>
          </a:p>
          <a:p>
            <a:r>
              <a:rPr lang="en-US" sz="3600" dirty="0" smtClean="0">
                <a:latin typeface="Arial" pitchFamily="34" charset="0"/>
                <a:cs typeface="Arial" pitchFamily="34" charset="0"/>
              </a:rPr>
              <a:t>Video editing includes cutting segments (trimming), re-sequencing clips, and adding transitions and other special effects.</a:t>
            </a:r>
            <a:endParaRPr lang="en-US" sz="3600" dirty="0">
              <a:latin typeface="Arial" pitchFamily="34" charset="0"/>
              <a:cs typeface="Arial" pitchFamily="34" charset="0"/>
            </a:endParaRPr>
          </a:p>
        </p:txBody>
      </p:sp>
    </p:spTree>
    <p:extLst>
      <p:ext uri="{BB962C8B-B14F-4D97-AF65-F5344CB8AC3E}">
        <p14:creationId xmlns:p14="http://schemas.microsoft.com/office/powerpoint/2010/main" xmlns="" val="18403458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836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b="1" dirty="0" smtClean="0">
                <a:solidFill>
                  <a:srgbClr val="002060"/>
                </a:solidFill>
                <a:latin typeface="Arial" pitchFamily="34" charset="0"/>
                <a:cs typeface="Arial" pitchFamily="34" charset="0"/>
              </a:rPr>
              <a:t>              Video Editing</a:t>
            </a:r>
            <a:endParaRPr lang="en-US" b="1" dirty="0">
              <a:solidFill>
                <a:srgbClr val="002060"/>
              </a:solidFill>
              <a:latin typeface="Arial" pitchFamily="34" charset="0"/>
              <a:cs typeface="Arial" pitchFamily="34" charset="0"/>
            </a:endParaRPr>
          </a:p>
        </p:txBody>
      </p:sp>
      <p:sp>
        <p:nvSpPr>
          <p:cNvPr id="6" name="Content Placeholder 5"/>
          <p:cNvSpPr>
            <a:spLocks noGrp="1"/>
          </p:cNvSpPr>
          <p:nvPr>
            <p:ph idx="1"/>
          </p:nvPr>
        </p:nvSpPr>
        <p:spPr/>
        <p:txBody>
          <a:bodyPr/>
          <a:lstStyle/>
          <a:p>
            <a:pPr algn="just"/>
            <a:r>
              <a:rPr lang="en-US" dirty="0" smtClean="0"/>
              <a:t> </a:t>
            </a:r>
            <a:r>
              <a:rPr lang="en-US" b="1" dirty="0" smtClean="0">
                <a:latin typeface="Arial" pitchFamily="34" charset="0"/>
                <a:cs typeface="Arial" pitchFamily="34" charset="0"/>
              </a:rPr>
              <a:t>Video editing is the process of manipulating and rearranging video shots to create a new work. It is  part of the post-production process.</a:t>
            </a:r>
          </a:p>
          <a:p>
            <a:pPr algn="just"/>
            <a:r>
              <a:rPr lang="en-US" b="1" dirty="0" smtClean="0">
                <a:latin typeface="Arial" pitchFamily="34" charset="0"/>
                <a:cs typeface="Arial" pitchFamily="34" charset="0"/>
              </a:rPr>
              <a:t>It is process taking place after pre production. Like Planning Budgeting, Scripting, location, </a:t>
            </a:r>
          </a:p>
          <a:p>
            <a:pPr algn="just">
              <a:buNone/>
            </a:pPr>
            <a:r>
              <a:rPr lang="en-US" b="1" dirty="0" smtClean="0">
                <a:latin typeface="Arial" pitchFamily="34" charset="0"/>
                <a:cs typeface="Arial" pitchFamily="34" charset="0"/>
              </a:rPr>
              <a:t>   Shooting/ Recording etc.</a:t>
            </a:r>
          </a:p>
          <a:p>
            <a:endParaRPr lang="en-US" dirty="0"/>
          </a:p>
        </p:txBody>
      </p:sp>
      <p:pic>
        <p:nvPicPr>
          <p:cNvPr id="7" name="Picture 6" descr="editing-from-home-on-a-laptop.jpg"/>
          <p:cNvPicPr>
            <a:picLocks noChangeAspect="1"/>
          </p:cNvPicPr>
          <p:nvPr/>
        </p:nvPicPr>
        <p:blipFill>
          <a:blip r:embed="rId2" cstate="print"/>
          <a:stretch>
            <a:fillRect/>
          </a:stretch>
        </p:blipFill>
        <p:spPr>
          <a:xfrm>
            <a:off x="6418053" y="4109462"/>
            <a:ext cx="4464320" cy="2491648"/>
          </a:xfrm>
          <a:prstGeom prst="rect">
            <a:avLst/>
          </a:prstGeom>
        </p:spPr>
      </p:pic>
    </p:spTree>
    <p:extLst>
      <p:ext uri="{BB962C8B-B14F-4D97-AF65-F5344CB8AC3E}">
        <p14:creationId xmlns:p14="http://schemas.microsoft.com/office/powerpoint/2010/main" xmlns="" val="2590406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a:xfrm>
            <a:off x="745210" y="760331"/>
            <a:ext cx="10515600" cy="1325563"/>
          </a:xfrm>
        </p:spPr>
        <p:txBody>
          <a:bodyPr/>
          <a:lstStyle/>
          <a:p>
            <a:pPr algn="ctr"/>
            <a:r>
              <a:rPr lang="en-US" b="1" dirty="0">
                <a:solidFill>
                  <a:srgbClr val="002060"/>
                </a:solidFill>
                <a:latin typeface="Arial" panose="020B0604020202020204" pitchFamily="34" charset="0"/>
                <a:cs typeface="Arial" panose="020B0604020202020204" pitchFamily="34" charset="0"/>
              </a:rPr>
              <a:t>Benefits of Video Resources </a:t>
            </a:r>
            <a:br>
              <a:rPr lang="en-US" b="1" dirty="0">
                <a:solidFill>
                  <a:srgbClr val="002060"/>
                </a:solidFill>
                <a:latin typeface="Arial" panose="020B0604020202020204" pitchFamily="34" charset="0"/>
                <a:cs typeface="Arial" panose="020B0604020202020204" pitchFamily="34" charset="0"/>
              </a:rPr>
            </a:br>
            <a:r>
              <a:rPr lang="en-US" b="1" dirty="0">
                <a:solidFill>
                  <a:srgbClr val="002060"/>
                </a:solidFill>
                <a:latin typeface="Arial" panose="020B0604020202020204" pitchFamily="34" charset="0"/>
                <a:cs typeface="Arial" panose="020B0604020202020204" pitchFamily="34" charset="0"/>
              </a:rPr>
              <a:t>in Education</a:t>
            </a: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a:xfrm>
            <a:off x="1500996" y="2337069"/>
            <a:ext cx="9829944" cy="4351338"/>
          </a:xfrm>
        </p:spPr>
        <p:txBody>
          <a:bodyPr>
            <a:normAutofit/>
          </a:bodyPr>
          <a:lstStyle/>
          <a:p>
            <a:r>
              <a:rPr lang="en-US" sz="3200" b="1" dirty="0" smtClean="0">
                <a:latin typeface="Arial" panose="020B0604020202020204" pitchFamily="34" charset="0"/>
                <a:cs typeface="Arial" panose="020B0604020202020204" pitchFamily="34" charset="0"/>
              </a:rPr>
              <a:t>Words are not required every time, some time Visuals speak itself.</a:t>
            </a:r>
          </a:p>
          <a:p>
            <a:r>
              <a:rPr lang="en-IN" sz="3200" b="1" dirty="0" smtClean="0">
                <a:latin typeface="Arial" pitchFamily="34" charset="0"/>
                <a:cs typeface="Arial" pitchFamily="34" charset="0"/>
              </a:rPr>
              <a:t>A video is a powerful tool for teaching and learning.</a:t>
            </a:r>
            <a:endParaRPr lang="en-US" sz="3200" b="1" dirty="0">
              <a:latin typeface="Arial" pitchFamily="34" charset="0"/>
              <a:cs typeface="Arial" pitchFamily="34" charset="0"/>
            </a:endParaRPr>
          </a:p>
          <a:p>
            <a:r>
              <a:rPr lang="en-IN" sz="3200" b="1" dirty="0" smtClean="0">
                <a:latin typeface="Arial" pitchFamily="34" charset="0"/>
                <a:cs typeface="Arial" pitchFamily="34" charset="0"/>
              </a:rPr>
              <a:t>Videos provide a way for learners to see and hear information more dynamically and engagingly than traditional text-based materials. </a:t>
            </a:r>
          </a:p>
          <a:p>
            <a:endParaRPr lang="en-US" b="1" dirty="0">
              <a:latin typeface="Arial" panose="020B0604020202020204" pitchFamily="34" charset="0"/>
              <a:cs typeface="Arial" panose="020B0604020202020204" pitchFamily="34" charset="0"/>
            </a:endParaRPr>
          </a:p>
        </p:txBody>
      </p:sp>
      <p:pic>
        <p:nvPicPr>
          <p:cNvPr id="5" name="Picture 4" descr="Search Results - Sony Pro"/>
          <p:cNvPicPr/>
          <p:nvPr/>
        </p:nvPicPr>
        <p:blipFill>
          <a:blip r:embed="rId2"/>
          <a:srcRect/>
          <a:stretch>
            <a:fillRect/>
          </a:stretch>
        </p:blipFill>
        <p:spPr bwMode="auto">
          <a:xfrm>
            <a:off x="10046395" y="974904"/>
            <a:ext cx="1468291" cy="884833"/>
          </a:xfrm>
          <a:prstGeom prst="rect">
            <a:avLst/>
          </a:prstGeom>
          <a:noFill/>
          <a:ln w="9525">
            <a:noFill/>
            <a:miter lim="800000"/>
            <a:headEnd/>
            <a:tailEnd/>
          </a:ln>
        </p:spPr>
      </p:pic>
    </p:spTree>
    <p:extLst>
      <p:ext uri="{BB962C8B-B14F-4D97-AF65-F5344CB8AC3E}">
        <p14:creationId xmlns:p14="http://schemas.microsoft.com/office/powerpoint/2010/main" xmlns="" val="21778113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b="1" dirty="0" smtClean="0">
                <a:solidFill>
                  <a:srgbClr val="002060"/>
                </a:solidFill>
                <a:latin typeface="Arial" pitchFamily="34" charset="0"/>
                <a:cs typeface="Arial" pitchFamily="34" charset="0"/>
              </a:rPr>
              <a:t>        Types of Video Editing</a:t>
            </a:r>
            <a:endParaRPr lang="en-US" dirty="0">
              <a:solidFill>
                <a:srgbClr val="00206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normAutofit/>
          </a:bodyPr>
          <a:lstStyle/>
          <a:p>
            <a:r>
              <a:rPr lang="en-US" sz="3500" dirty="0" smtClean="0">
                <a:latin typeface="Arial" pitchFamily="34" charset="0"/>
                <a:cs typeface="Arial" pitchFamily="34" charset="0"/>
              </a:rPr>
              <a:t>Linear Editing- Linear editing is the process of editing either video or audio projects in a predetermined sequence from start to finish. You start editing the project at the beginning and finish at the end, with everything staying in order.</a:t>
            </a:r>
          </a:p>
          <a:p>
            <a:r>
              <a:rPr lang="en-US" sz="3500" dirty="0" smtClean="0">
                <a:latin typeface="Arial" pitchFamily="34" charset="0"/>
                <a:cs typeface="Arial" pitchFamily="34" charset="0"/>
              </a:rPr>
              <a:t>Tape to Tape editing.</a:t>
            </a:r>
          </a:p>
          <a:p>
            <a:endParaRPr lang="en-US" dirty="0"/>
          </a:p>
        </p:txBody>
      </p:sp>
    </p:spTree>
    <p:extLst>
      <p:ext uri="{BB962C8B-B14F-4D97-AF65-F5344CB8AC3E}">
        <p14:creationId xmlns:p14="http://schemas.microsoft.com/office/powerpoint/2010/main" xmlns="" val="13435349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r>
              <a:rPr lang="en-US" sz="4800" b="1" dirty="0" smtClean="0">
                <a:solidFill>
                  <a:srgbClr val="002060"/>
                </a:solidFill>
                <a:latin typeface="Arial" pitchFamily="34" charset="0"/>
                <a:cs typeface="Arial" pitchFamily="34" charset="0"/>
              </a:rPr>
              <a:t>Types of Video Editing</a:t>
            </a:r>
            <a:endParaRPr lang="en-US" sz="4800" b="1" dirty="0">
              <a:solidFill>
                <a:srgbClr val="00206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lstStyle/>
          <a:p>
            <a:r>
              <a:rPr lang="en-US" sz="3600" dirty="0" smtClean="0">
                <a:latin typeface="Arial" pitchFamily="34" charset="0"/>
                <a:cs typeface="Arial" pitchFamily="34" charset="0"/>
              </a:rPr>
              <a:t>Non-linear video editing- Non-linear editing is a form of offline editing for audio, video, and image editing. In offline editing, the original content is not modified in the course of editing. In non-linear editing, edits are specified and modified by specialized software. NLE</a:t>
            </a:r>
          </a:p>
          <a:p>
            <a:endParaRPr lang="en-US" dirty="0"/>
          </a:p>
        </p:txBody>
      </p:sp>
    </p:spTree>
    <p:extLst>
      <p:ext uri="{BB962C8B-B14F-4D97-AF65-F5344CB8AC3E}">
        <p14:creationId xmlns:p14="http://schemas.microsoft.com/office/powerpoint/2010/main" xmlns="" val="25951341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r>
              <a:rPr lang="en-US" sz="4800" b="1" dirty="0" smtClean="0">
                <a:solidFill>
                  <a:srgbClr val="002060"/>
                </a:solidFill>
              </a:rPr>
              <a:t>Type of Shots used in Editing</a:t>
            </a:r>
            <a:endParaRPr lang="en-US" sz="4800" b="1" dirty="0">
              <a:solidFill>
                <a:srgbClr val="002060"/>
              </a:solidFill>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normAutofit fontScale="92500" lnSpcReduction="10000"/>
          </a:bodyPr>
          <a:lstStyle/>
          <a:p>
            <a:pPr fontAlgn="base"/>
            <a:r>
              <a:rPr lang="en-US" sz="3200" b="1" dirty="0" smtClean="0">
                <a:latin typeface="Arial" pitchFamily="34" charset="0"/>
                <a:cs typeface="Arial" pitchFamily="34" charset="0"/>
              </a:rPr>
              <a:t>Long Shot : The long shot, also known as the wide shot, is often times used as an establishing shot in a film, as it normally sets the scene and the character’s place within it. It is also know as “Master Shot”.</a:t>
            </a:r>
          </a:p>
          <a:p>
            <a:pPr fontAlgn="base"/>
            <a:r>
              <a:rPr lang="en-US" sz="3200" b="1" dirty="0" smtClean="0">
                <a:latin typeface="Arial" pitchFamily="34" charset="0"/>
                <a:cs typeface="Arial" pitchFamily="34" charset="0"/>
              </a:rPr>
              <a:t>Medium Shot: A medium shot, or  waist shot, indicates that it was captured at a medium distance from the subject.</a:t>
            </a:r>
          </a:p>
          <a:p>
            <a:pPr fontAlgn="base"/>
            <a:r>
              <a:rPr lang="en-US" sz="3200" b="1" dirty="0" smtClean="0">
                <a:latin typeface="Arial" pitchFamily="34" charset="0"/>
                <a:cs typeface="Arial" pitchFamily="34" charset="0"/>
              </a:rPr>
              <a:t>Close-up: A close-up shot is a shot taken of a person or object at a close range, in order to capture the minute details of the subject.</a:t>
            </a:r>
          </a:p>
          <a:p>
            <a:endParaRPr lang="en-US" dirty="0"/>
          </a:p>
        </p:txBody>
      </p:sp>
    </p:spTree>
    <p:extLst>
      <p:ext uri="{BB962C8B-B14F-4D97-AF65-F5344CB8AC3E}">
        <p14:creationId xmlns:p14="http://schemas.microsoft.com/office/powerpoint/2010/main" xmlns="" val="32371178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r>
              <a:rPr lang="en-US" sz="4800" b="1" dirty="0" err="1" smtClean="0">
                <a:solidFill>
                  <a:srgbClr val="002060"/>
                </a:solidFill>
                <a:latin typeface="Arial" pitchFamily="34" charset="0"/>
                <a:cs typeface="Arial" pitchFamily="34" charset="0"/>
              </a:rPr>
              <a:t>Chroma</a:t>
            </a:r>
            <a:r>
              <a:rPr lang="en-US" sz="4800" b="1" dirty="0" smtClean="0">
                <a:solidFill>
                  <a:srgbClr val="002060"/>
                </a:solidFill>
                <a:latin typeface="Arial" pitchFamily="34" charset="0"/>
                <a:cs typeface="Arial" pitchFamily="34" charset="0"/>
              </a:rPr>
              <a:t> Key</a:t>
            </a:r>
            <a:endParaRPr lang="en-US" sz="4800" b="1" dirty="0">
              <a:solidFill>
                <a:srgbClr val="00206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lstStyle/>
          <a:p>
            <a:r>
              <a:rPr lang="en-US" b="1" dirty="0" smtClean="0">
                <a:latin typeface="Arial" pitchFamily="34" charset="0"/>
                <a:cs typeface="Arial" pitchFamily="34" charset="0"/>
              </a:rPr>
              <a:t>The </a:t>
            </a:r>
            <a:r>
              <a:rPr lang="en-US" b="1" dirty="0" err="1" smtClean="0">
                <a:latin typeface="Arial" pitchFamily="34" charset="0"/>
                <a:cs typeface="Arial" pitchFamily="34" charset="0"/>
              </a:rPr>
              <a:t>Chroma</a:t>
            </a:r>
            <a:r>
              <a:rPr lang="en-US" b="1" dirty="0" smtClean="0">
                <a:latin typeface="Arial" pitchFamily="34" charset="0"/>
                <a:cs typeface="Arial" pitchFamily="34" charset="0"/>
              </a:rPr>
              <a:t> key technique is the process by which a specific color is removed from an image, allowing that portion of the image to be replaced. </a:t>
            </a:r>
          </a:p>
          <a:p>
            <a:r>
              <a:rPr lang="en-US" b="1" dirty="0" smtClean="0">
                <a:latin typeface="Arial" pitchFamily="34" charset="0"/>
                <a:cs typeface="Arial" pitchFamily="34" charset="0"/>
              </a:rPr>
              <a:t>This color can be any solid color, most commonly blue or green. </a:t>
            </a:r>
          </a:p>
          <a:p>
            <a:endParaRPr lang="en-US" b="1" dirty="0">
              <a:latin typeface="Arial" pitchFamily="34" charset="0"/>
              <a:cs typeface="Arial" pitchFamily="34" charset="0"/>
            </a:endParaRPr>
          </a:p>
        </p:txBody>
      </p:sp>
      <p:pic>
        <p:nvPicPr>
          <p:cNvPr id="5" name="Picture 4" descr="maxresdefault.jpg"/>
          <p:cNvPicPr>
            <a:picLocks noChangeAspect="1"/>
          </p:cNvPicPr>
          <p:nvPr/>
        </p:nvPicPr>
        <p:blipFill>
          <a:blip r:embed="rId2" cstate="print"/>
          <a:stretch>
            <a:fillRect/>
          </a:stretch>
        </p:blipFill>
        <p:spPr>
          <a:xfrm>
            <a:off x="4062333" y="3793174"/>
            <a:ext cx="5666283" cy="2840398"/>
          </a:xfrm>
          <a:prstGeom prst="rect">
            <a:avLst/>
          </a:prstGeom>
        </p:spPr>
      </p:pic>
    </p:spTree>
    <p:extLst>
      <p:ext uri="{BB962C8B-B14F-4D97-AF65-F5344CB8AC3E}">
        <p14:creationId xmlns:p14="http://schemas.microsoft.com/office/powerpoint/2010/main" xmlns="" val="25937669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r>
              <a:rPr lang="en-US" sz="4800" b="1" dirty="0" smtClean="0">
                <a:solidFill>
                  <a:srgbClr val="002060"/>
                </a:solidFill>
                <a:latin typeface="Arial" pitchFamily="34" charset="0"/>
                <a:cs typeface="Arial" pitchFamily="34" charset="0"/>
              </a:rPr>
              <a:t>Types of Broadcasting signals</a:t>
            </a:r>
            <a:endParaRPr lang="en-US" sz="4800" b="1" dirty="0">
              <a:solidFill>
                <a:srgbClr val="00206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normAutofit fontScale="77500" lnSpcReduction="20000"/>
          </a:bodyPr>
          <a:lstStyle/>
          <a:p>
            <a:endParaRPr lang="en-US" sz="3200" b="1" dirty="0" smtClean="0"/>
          </a:p>
          <a:p>
            <a:r>
              <a:rPr lang="en-US" sz="3800" b="1" dirty="0" smtClean="0"/>
              <a:t>PAL (phase alternation line)- This is the video format standard used in many European countries. A PAL picture is made up of 625 interlaced lines and is displayed at a rate of 25 frames per second and a aspect ratio of 4:3.  (PAL in India)</a:t>
            </a:r>
          </a:p>
          <a:p>
            <a:endParaRPr lang="en-US" sz="3200" b="1" dirty="0" smtClean="0"/>
          </a:p>
          <a:p>
            <a:r>
              <a:rPr lang="en-US" sz="3200" b="1" dirty="0" smtClean="0"/>
              <a:t>NTSC (National Television Standards Committee)-</a:t>
            </a:r>
          </a:p>
          <a:p>
            <a:pPr>
              <a:buNone/>
            </a:pPr>
            <a:r>
              <a:rPr lang="en-US" sz="3200" b="1" dirty="0" smtClean="0"/>
              <a:t>    It named for the group that originally developed the black &amp; white and subsequently color television system that is used in the United States, Japan and many other countries. An NTSC picture is made up of 525 interlaced lines and is displayed at a rate of 29.97 frames per second and a aspect ration of 16:9. </a:t>
            </a:r>
          </a:p>
          <a:p>
            <a:endParaRPr lang="en-US" dirty="0"/>
          </a:p>
        </p:txBody>
      </p:sp>
    </p:spTree>
    <p:extLst>
      <p:ext uri="{BB962C8B-B14F-4D97-AF65-F5344CB8AC3E}">
        <p14:creationId xmlns:p14="http://schemas.microsoft.com/office/powerpoint/2010/main" xmlns="" val="3050690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r>
              <a:rPr lang="en-US" b="1" dirty="0" smtClean="0">
                <a:solidFill>
                  <a:srgbClr val="002060"/>
                </a:solidFill>
                <a:latin typeface="Arial" pitchFamily="34" charset="0"/>
                <a:cs typeface="Arial" pitchFamily="34" charset="0"/>
              </a:rPr>
              <a:t>Types of Broadcasting signals</a:t>
            </a:r>
            <a:endParaRPr lang="en-US" dirty="0">
              <a:solidFill>
                <a:srgbClr val="002060"/>
              </a:solidFill>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lstStyle/>
          <a:p>
            <a:r>
              <a:rPr lang="en-US" sz="3200" b="1" dirty="0" err="1" smtClean="0">
                <a:latin typeface="Arial" pitchFamily="34" charset="0"/>
                <a:cs typeface="Arial" pitchFamily="34" charset="0"/>
              </a:rPr>
              <a:t>Secam</a:t>
            </a:r>
            <a:r>
              <a:rPr lang="en-US" sz="3200" b="1" dirty="0" smtClean="0">
                <a:latin typeface="Arial" pitchFamily="34" charset="0"/>
                <a:cs typeface="Arial" pitchFamily="34" charset="0"/>
              </a:rPr>
              <a:t>-</a:t>
            </a:r>
            <a:r>
              <a:rPr lang="en-US" sz="3200" b="1" dirty="0" smtClean="0"/>
              <a:t> SECAM is an abbreviation for Sequential Color and Memory. This video format is used in many Eastern countries such as the USSR, China, Pakistan, France, and a few others. Like PAL, a SECAM picture is also made up of 625 interlaced lines and is displayed at a rate of 25 frames per second. However, the way SECAM processes the color information, it is not compatible with the PAL video format standard</a:t>
            </a:r>
          </a:p>
          <a:p>
            <a:endParaRPr lang="en-US" dirty="0"/>
          </a:p>
        </p:txBody>
      </p:sp>
    </p:spTree>
    <p:extLst>
      <p:ext uri="{BB962C8B-B14F-4D97-AF65-F5344CB8AC3E}">
        <p14:creationId xmlns:p14="http://schemas.microsoft.com/office/powerpoint/2010/main" xmlns="" val="10368956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r>
              <a:rPr lang="en-US" sz="4800" b="1" dirty="0" smtClean="0">
                <a:solidFill>
                  <a:srgbClr val="002060"/>
                </a:solidFill>
                <a:latin typeface="Arial" pitchFamily="34" charset="0"/>
                <a:cs typeface="Arial" pitchFamily="34" charset="0"/>
              </a:rPr>
              <a:t>Types of Video Format</a:t>
            </a:r>
            <a:endParaRPr lang="en-US" sz="4800" b="1" dirty="0">
              <a:solidFill>
                <a:srgbClr val="00206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lstStyle/>
          <a:p>
            <a:r>
              <a:rPr lang="en-US" sz="3200" b="1" dirty="0" smtClean="0"/>
              <a:t>MP4 (Moving Picture Experts Group)-MP4 works well for videos posted on YouTube, </a:t>
            </a:r>
            <a:r>
              <a:rPr lang="en-US" sz="3200" b="1" dirty="0" err="1" smtClean="0"/>
              <a:t>Facebook</a:t>
            </a:r>
            <a:r>
              <a:rPr lang="en-US" sz="3200" b="1" dirty="0" smtClean="0"/>
              <a:t>, Twitter and </a:t>
            </a:r>
            <a:r>
              <a:rPr lang="en-US" sz="3200" b="1" dirty="0" err="1" smtClean="0"/>
              <a:t>Instagram</a:t>
            </a:r>
            <a:r>
              <a:rPr lang="en-US" sz="3200" b="1" dirty="0" smtClean="0"/>
              <a:t>.</a:t>
            </a:r>
          </a:p>
          <a:p>
            <a:r>
              <a:rPr lang="en-US" sz="3200" b="1" dirty="0" smtClean="0"/>
              <a:t>MOV-MOV (QuickTime Film) stores high-quality video, audio and effects, but these files tend to be quite large. Developed for QuickTime Player by Apple,</a:t>
            </a:r>
          </a:p>
          <a:p>
            <a:r>
              <a:rPr lang="en-US" sz="3200" b="1" dirty="0" smtClean="0"/>
              <a:t>AVI-AVI (Audio Video Interleave) works with nearly every web browser on Windows. </a:t>
            </a:r>
          </a:p>
          <a:p>
            <a:endParaRPr lang="en-US" dirty="0"/>
          </a:p>
        </p:txBody>
      </p:sp>
    </p:spTree>
    <p:extLst>
      <p:ext uri="{BB962C8B-B14F-4D97-AF65-F5344CB8AC3E}">
        <p14:creationId xmlns:p14="http://schemas.microsoft.com/office/powerpoint/2010/main" xmlns="" val="34900270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r>
              <a:rPr lang="en-US" b="1" dirty="0" smtClean="0">
                <a:solidFill>
                  <a:srgbClr val="002060"/>
                </a:solidFill>
                <a:latin typeface="Arial" pitchFamily="34" charset="0"/>
                <a:cs typeface="Arial" pitchFamily="34" charset="0"/>
              </a:rPr>
              <a:t>Types of Audio Format</a:t>
            </a:r>
            <a:endParaRPr lang="en-US" b="1" dirty="0">
              <a:solidFill>
                <a:srgbClr val="00206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normAutofit fontScale="92500"/>
          </a:bodyPr>
          <a:lstStyle/>
          <a:p>
            <a:r>
              <a:rPr lang="en-US" sz="3200" b="1" dirty="0" smtClean="0"/>
              <a:t>MP3-MP3 is the most popular of the </a:t>
            </a:r>
            <a:r>
              <a:rPr lang="en-US" sz="3200" b="1" dirty="0" err="1" smtClean="0"/>
              <a:t>lossy</a:t>
            </a:r>
            <a:r>
              <a:rPr lang="en-US" sz="3200" b="1" dirty="0" smtClean="0"/>
              <a:t> formats.</a:t>
            </a:r>
          </a:p>
          <a:p>
            <a:r>
              <a:rPr lang="en-US" sz="3200" b="1" dirty="0" smtClean="0"/>
              <a:t>AAC-Advanced Audio Coding or AAC files (also known as MPEG-4 AAC), take up very little space and are good for streaming, </a:t>
            </a:r>
          </a:p>
          <a:p>
            <a:r>
              <a:rPr lang="en-US" sz="3200" b="1" dirty="0" smtClean="0"/>
              <a:t>WAV-WAV (Waveform Audio File) retains all the original data, which makes it the ideal format for sound engineers. “WAV has greater dynamic range and greater bit depth,”</a:t>
            </a:r>
          </a:p>
          <a:p>
            <a:r>
              <a:rPr lang="en-US" sz="3200" b="1" dirty="0" smtClean="0"/>
              <a:t>AIFF- Audio Interchange File Format (AIFF) File format for sound that wraps various sound </a:t>
            </a:r>
            <a:r>
              <a:rPr lang="en-US" sz="3200" b="1" dirty="0" smtClean="0"/>
              <a:t>bits </a:t>
            </a:r>
            <a:r>
              <a:rPr lang="en-US" sz="3200" b="1" dirty="0" err="1" smtClean="0"/>
              <a:t>treams</a:t>
            </a:r>
            <a:r>
              <a:rPr lang="en-US" sz="3200" b="1" dirty="0" smtClean="0"/>
              <a:t>, ranging from uncompressed waveform</a:t>
            </a:r>
          </a:p>
          <a:p>
            <a:endParaRPr lang="en-US" dirty="0"/>
          </a:p>
        </p:txBody>
      </p:sp>
    </p:spTree>
    <p:extLst>
      <p:ext uri="{BB962C8B-B14F-4D97-AF65-F5344CB8AC3E}">
        <p14:creationId xmlns:p14="http://schemas.microsoft.com/office/powerpoint/2010/main" xmlns="" val="39402071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r>
              <a:rPr lang="en-US" sz="4800" b="1" dirty="0" smtClean="0">
                <a:solidFill>
                  <a:srgbClr val="002060"/>
                </a:solidFill>
                <a:latin typeface="Arial" pitchFamily="34" charset="0"/>
                <a:cs typeface="Arial" pitchFamily="34" charset="0"/>
              </a:rPr>
              <a:t>Types of Resolution</a:t>
            </a:r>
            <a:endParaRPr lang="en-US" sz="4800" b="1" dirty="0">
              <a:solidFill>
                <a:srgbClr val="00206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normAutofit fontScale="92500"/>
          </a:bodyPr>
          <a:lstStyle/>
          <a:p>
            <a:pPr>
              <a:buNone/>
            </a:pPr>
            <a:r>
              <a:rPr lang="en-US" b="1" dirty="0" smtClean="0">
                <a:latin typeface="Arial" pitchFamily="34" charset="0"/>
                <a:cs typeface="Arial" pitchFamily="34" charset="0"/>
              </a:rPr>
              <a:t>For the default 16:9 aspect ratio, encode at these resolutions:</a:t>
            </a:r>
          </a:p>
          <a:p>
            <a:pPr fontAlgn="base"/>
            <a:r>
              <a:rPr lang="en-US" b="1" dirty="0" smtClean="0"/>
              <a:t>7680p (8K):</a:t>
            </a:r>
            <a:r>
              <a:rPr lang="en-US" dirty="0" smtClean="0"/>
              <a:t> 7680x4320</a:t>
            </a:r>
          </a:p>
          <a:p>
            <a:pPr fontAlgn="base"/>
            <a:r>
              <a:rPr lang="en-US" b="1" dirty="0" smtClean="0"/>
              <a:t>2160p (4K):</a:t>
            </a:r>
            <a:r>
              <a:rPr lang="en-US" dirty="0" smtClean="0"/>
              <a:t> 3840x2160</a:t>
            </a:r>
          </a:p>
          <a:p>
            <a:pPr fontAlgn="base"/>
            <a:r>
              <a:rPr lang="en-US" b="1" dirty="0" smtClean="0"/>
              <a:t>1440p: </a:t>
            </a:r>
            <a:r>
              <a:rPr lang="en-US" dirty="0" smtClean="0"/>
              <a:t>2560x1440 </a:t>
            </a:r>
          </a:p>
          <a:p>
            <a:pPr fontAlgn="base"/>
            <a:r>
              <a:rPr lang="en-US" b="1" dirty="0" smtClean="0"/>
              <a:t>1080p: </a:t>
            </a:r>
            <a:r>
              <a:rPr lang="en-US" dirty="0" smtClean="0"/>
              <a:t>1920x1080 (FHD)</a:t>
            </a:r>
          </a:p>
          <a:p>
            <a:pPr fontAlgn="base"/>
            <a:r>
              <a:rPr lang="en-US" b="1" dirty="0" smtClean="0"/>
              <a:t>720p: </a:t>
            </a:r>
            <a:r>
              <a:rPr lang="en-US" dirty="0" smtClean="0"/>
              <a:t>1280x720 (HHD)</a:t>
            </a:r>
          </a:p>
          <a:p>
            <a:pPr fontAlgn="base"/>
            <a:r>
              <a:rPr lang="en-US" b="1" dirty="0" smtClean="0"/>
              <a:t>480p: </a:t>
            </a:r>
            <a:r>
              <a:rPr lang="en-US" dirty="0" smtClean="0"/>
              <a:t>854x480 </a:t>
            </a:r>
          </a:p>
          <a:p>
            <a:pPr fontAlgn="base"/>
            <a:r>
              <a:rPr lang="en-US" b="1" dirty="0" smtClean="0"/>
              <a:t>360p: </a:t>
            </a:r>
            <a:r>
              <a:rPr lang="en-US" dirty="0" smtClean="0"/>
              <a:t>640x360</a:t>
            </a:r>
          </a:p>
          <a:p>
            <a:pPr fontAlgn="base"/>
            <a:r>
              <a:rPr lang="en-US" b="1" dirty="0" smtClean="0"/>
              <a:t>240p: </a:t>
            </a:r>
            <a:r>
              <a:rPr lang="en-US" dirty="0" smtClean="0"/>
              <a:t>426x240</a:t>
            </a:r>
          </a:p>
          <a:p>
            <a:endParaRPr lang="en-US" dirty="0"/>
          </a:p>
        </p:txBody>
      </p:sp>
    </p:spTree>
    <p:extLst>
      <p:ext uri="{BB962C8B-B14F-4D97-AF65-F5344CB8AC3E}">
        <p14:creationId xmlns:p14="http://schemas.microsoft.com/office/powerpoint/2010/main" xmlns="" val="26706215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r>
              <a:rPr lang="en-US" sz="4800" b="1" dirty="0" smtClean="0">
                <a:solidFill>
                  <a:srgbClr val="002060"/>
                </a:solidFill>
                <a:latin typeface="Arial" pitchFamily="34" charset="0"/>
                <a:cs typeface="Arial" pitchFamily="34" charset="0"/>
              </a:rPr>
              <a:t>Types of Software - Editing</a:t>
            </a:r>
            <a:endParaRPr lang="en-US" sz="4800" b="1" dirty="0">
              <a:solidFill>
                <a:srgbClr val="00206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lstStyle/>
          <a:p>
            <a:pPr>
              <a:buNone/>
            </a:pPr>
            <a:r>
              <a:rPr lang="en-US" sz="3600" b="1" dirty="0" smtClean="0"/>
              <a:t>Paid </a:t>
            </a:r>
            <a:r>
              <a:rPr lang="en-US" sz="3600" b="1" dirty="0" err="1" smtClean="0"/>
              <a:t>Softwares</a:t>
            </a:r>
            <a:r>
              <a:rPr lang="en-US" sz="3600" b="1" dirty="0" smtClean="0"/>
              <a:t>			</a:t>
            </a:r>
          </a:p>
          <a:p>
            <a:r>
              <a:rPr lang="en-US" sz="3600" b="1" dirty="0" smtClean="0"/>
              <a:t>Adobe Premiere Pro</a:t>
            </a:r>
          </a:p>
          <a:p>
            <a:r>
              <a:rPr lang="en-US" sz="3600" b="1" dirty="0" smtClean="0"/>
              <a:t>Final Cut Pro</a:t>
            </a:r>
          </a:p>
          <a:p>
            <a:r>
              <a:rPr lang="en-US" sz="3600" b="1" dirty="0" smtClean="0"/>
              <a:t>Avid</a:t>
            </a:r>
          </a:p>
          <a:p>
            <a:r>
              <a:rPr lang="en-US" sz="3600" b="1" dirty="0" err="1" smtClean="0"/>
              <a:t>Edius</a:t>
            </a:r>
            <a:r>
              <a:rPr lang="en-US" sz="3600" b="1" dirty="0" smtClean="0"/>
              <a:t>  </a:t>
            </a:r>
          </a:p>
          <a:p>
            <a:pPr>
              <a:buNone/>
            </a:pPr>
            <a:endParaRPr lang="en-US" sz="3600" b="1" dirty="0" smtClean="0"/>
          </a:p>
          <a:p>
            <a:endParaRPr lang="en-US" dirty="0"/>
          </a:p>
        </p:txBody>
      </p:sp>
    </p:spTree>
    <p:extLst>
      <p:ext uri="{BB962C8B-B14F-4D97-AF65-F5344CB8AC3E}">
        <p14:creationId xmlns:p14="http://schemas.microsoft.com/office/powerpoint/2010/main" xmlns="" val="2358636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a:xfrm>
            <a:off x="745210" y="760331"/>
            <a:ext cx="10515600" cy="1325563"/>
          </a:xfrm>
        </p:spPr>
        <p:txBody>
          <a:bodyPr/>
          <a:lstStyle/>
          <a:p>
            <a:pPr algn="ctr"/>
            <a:r>
              <a:rPr lang="en-US" b="1" dirty="0">
                <a:solidFill>
                  <a:srgbClr val="002060"/>
                </a:solidFill>
                <a:latin typeface="Arial" panose="020B0604020202020204" pitchFamily="34" charset="0"/>
                <a:cs typeface="Arial" panose="020B0604020202020204" pitchFamily="34" charset="0"/>
              </a:rPr>
              <a:t>Benefits of Video Resources </a:t>
            </a:r>
            <a:br>
              <a:rPr lang="en-US" b="1" dirty="0">
                <a:solidFill>
                  <a:srgbClr val="002060"/>
                </a:solidFill>
                <a:latin typeface="Arial" panose="020B0604020202020204" pitchFamily="34" charset="0"/>
                <a:cs typeface="Arial" panose="020B0604020202020204" pitchFamily="34" charset="0"/>
              </a:rPr>
            </a:br>
            <a:r>
              <a:rPr lang="en-US" b="1" dirty="0">
                <a:solidFill>
                  <a:srgbClr val="002060"/>
                </a:solidFill>
                <a:latin typeface="Arial" panose="020B0604020202020204" pitchFamily="34" charset="0"/>
                <a:cs typeface="Arial" panose="020B0604020202020204" pitchFamily="34" charset="0"/>
              </a:rPr>
              <a:t>in Education</a:t>
            </a: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a:xfrm>
            <a:off x="1272988" y="2337069"/>
            <a:ext cx="10057952" cy="4351338"/>
          </a:xfrm>
        </p:spPr>
        <p:txBody>
          <a:bodyPr>
            <a:normAutofit/>
          </a:bodyPr>
          <a:lstStyle/>
          <a:p>
            <a:r>
              <a:rPr lang="en-IN" sz="3200" b="1" dirty="0" smtClean="0">
                <a:latin typeface="Arial" pitchFamily="34" charset="0"/>
                <a:cs typeface="Arial" pitchFamily="34" charset="0"/>
              </a:rPr>
              <a:t>They can also help learners retain information more effectively. </a:t>
            </a:r>
            <a:endParaRPr lang="en-US" sz="3200" b="1" dirty="0" smtClean="0">
              <a:latin typeface="Arial" pitchFamily="34" charset="0"/>
              <a:cs typeface="Arial" pitchFamily="34" charset="0"/>
            </a:endParaRPr>
          </a:p>
          <a:p>
            <a:r>
              <a:rPr lang="en-IN" sz="3200" b="1" dirty="0" smtClean="0">
                <a:latin typeface="Arial" pitchFamily="34" charset="0"/>
                <a:cs typeface="Arial" pitchFamily="34" charset="0"/>
              </a:rPr>
              <a:t>Videos can enhance learning opportunities</a:t>
            </a:r>
            <a:endParaRPr lang="en-US" sz="3200" b="1" dirty="0" smtClean="0">
              <a:latin typeface="Arial" pitchFamily="34" charset="0"/>
              <a:cs typeface="Arial" pitchFamily="34" charset="0"/>
            </a:endParaRPr>
          </a:p>
          <a:p>
            <a:r>
              <a:rPr lang="en-IN" sz="3200" b="1" dirty="0" smtClean="0">
                <a:latin typeface="Arial" pitchFamily="34" charset="0"/>
                <a:cs typeface="Arial" pitchFamily="34" charset="0"/>
              </a:rPr>
              <a:t>Instructors /teachers can use videos to teach different types of subjects.</a:t>
            </a:r>
            <a:endParaRPr lang="en-US" sz="3200" b="1" dirty="0" smtClean="0">
              <a:latin typeface="Arial" pitchFamily="34" charset="0"/>
              <a:cs typeface="Arial" pitchFamily="34" charset="0"/>
            </a:endParaRPr>
          </a:p>
          <a:p>
            <a:endParaRPr lang="en-US" b="1" dirty="0">
              <a:latin typeface="Arial" panose="020B0604020202020204" pitchFamily="34" charset="0"/>
              <a:cs typeface="Arial" panose="020B0604020202020204" pitchFamily="34" charset="0"/>
            </a:endParaRPr>
          </a:p>
        </p:txBody>
      </p:sp>
      <p:pic>
        <p:nvPicPr>
          <p:cNvPr id="5" name="Picture 4" descr="Search Results - Sony Pro"/>
          <p:cNvPicPr/>
          <p:nvPr/>
        </p:nvPicPr>
        <p:blipFill>
          <a:blip r:embed="rId2"/>
          <a:srcRect/>
          <a:stretch>
            <a:fillRect/>
          </a:stretch>
        </p:blipFill>
        <p:spPr bwMode="auto">
          <a:xfrm>
            <a:off x="10046395" y="974904"/>
            <a:ext cx="1468291" cy="884833"/>
          </a:xfrm>
          <a:prstGeom prst="rect">
            <a:avLst/>
          </a:prstGeom>
          <a:noFill/>
          <a:ln w="9525">
            <a:noFill/>
            <a:miter lim="800000"/>
            <a:headEnd/>
            <a:tailEnd/>
          </a:ln>
        </p:spPr>
      </p:pic>
      <p:pic>
        <p:nvPicPr>
          <p:cNvPr id="6" name="Picture 5" descr="Ultimate Nature Video Collection: Download 4K, 1080p &amp; Copyright-Free  Footage - Pixabay"/>
          <p:cNvPicPr/>
          <p:nvPr/>
        </p:nvPicPr>
        <p:blipFill>
          <a:blip r:embed="rId3"/>
          <a:srcRect/>
          <a:stretch>
            <a:fillRect/>
          </a:stretch>
        </p:blipFill>
        <p:spPr bwMode="auto">
          <a:xfrm>
            <a:off x="7480300" y="4927600"/>
            <a:ext cx="3835399" cy="1625600"/>
          </a:xfrm>
          <a:prstGeom prst="rect">
            <a:avLst/>
          </a:prstGeom>
          <a:noFill/>
          <a:ln w="9525">
            <a:noFill/>
            <a:miter lim="800000"/>
            <a:headEnd/>
            <a:tailEnd/>
          </a:ln>
        </p:spPr>
      </p:pic>
    </p:spTree>
    <p:extLst>
      <p:ext uri="{BB962C8B-B14F-4D97-AF65-F5344CB8AC3E}">
        <p14:creationId xmlns:p14="http://schemas.microsoft.com/office/powerpoint/2010/main" xmlns="" val="21778113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r>
              <a:rPr lang="en-US" b="1" dirty="0" smtClean="0">
                <a:latin typeface="Arial" pitchFamily="34" charset="0"/>
                <a:cs typeface="Arial" pitchFamily="34" charset="0"/>
              </a:rPr>
              <a:t> </a:t>
            </a:r>
            <a:r>
              <a:rPr lang="en-US" sz="5400" b="1" dirty="0" smtClean="0">
                <a:solidFill>
                  <a:srgbClr val="002060"/>
                </a:solidFill>
                <a:latin typeface="Arial" pitchFamily="34" charset="0"/>
                <a:cs typeface="Arial" pitchFamily="34" charset="0"/>
              </a:rPr>
              <a:t>Types of Software</a:t>
            </a:r>
            <a:endParaRPr lang="en-US" sz="5400" b="1" dirty="0">
              <a:solidFill>
                <a:srgbClr val="00206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lstStyle/>
          <a:p>
            <a:pPr marL="342900" lvl="0" indent="-342900">
              <a:lnSpc>
                <a:spcPct val="100000"/>
              </a:lnSpc>
              <a:spcBef>
                <a:spcPct val="20000"/>
              </a:spcBef>
              <a:buNone/>
              <a:defRPr/>
            </a:pPr>
            <a:r>
              <a:rPr lang="en-US" sz="3600" b="1" dirty="0" smtClean="0">
                <a:latin typeface="Arial" pitchFamily="34" charset="0"/>
                <a:cs typeface="Arial" pitchFamily="34" charset="0"/>
              </a:rPr>
              <a:t>Free </a:t>
            </a:r>
            <a:r>
              <a:rPr lang="en-US" sz="3600" b="1" dirty="0" err="1" smtClean="0">
                <a:latin typeface="Arial" pitchFamily="34" charset="0"/>
                <a:cs typeface="Arial" pitchFamily="34" charset="0"/>
              </a:rPr>
              <a:t>Softwares</a:t>
            </a:r>
            <a:endParaRPr lang="en-US" sz="3600" b="1" dirty="0" smtClean="0">
              <a:latin typeface="Arial" pitchFamily="34" charset="0"/>
              <a:cs typeface="Arial" pitchFamily="34" charset="0"/>
            </a:endParaRPr>
          </a:p>
          <a:p>
            <a:pPr marL="342900" lvl="0" indent="-342900">
              <a:lnSpc>
                <a:spcPct val="100000"/>
              </a:lnSpc>
              <a:spcBef>
                <a:spcPct val="20000"/>
              </a:spcBef>
              <a:defRPr/>
            </a:pPr>
            <a:r>
              <a:rPr lang="en-US" sz="3600" b="1" dirty="0" smtClean="0"/>
              <a:t>Windows Movie Maker</a:t>
            </a:r>
          </a:p>
          <a:p>
            <a:pPr marL="342900" lvl="0" indent="-342900">
              <a:lnSpc>
                <a:spcPct val="100000"/>
              </a:lnSpc>
              <a:spcBef>
                <a:spcPct val="20000"/>
              </a:spcBef>
              <a:defRPr/>
            </a:pPr>
            <a:r>
              <a:rPr lang="en-US" sz="3600" b="1" dirty="0" err="1" smtClean="0"/>
              <a:t>Openshot</a:t>
            </a:r>
            <a:r>
              <a:rPr lang="en-US" sz="3600" b="1" dirty="0" smtClean="0"/>
              <a:t> Video Editor</a:t>
            </a:r>
          </a:p>
          <a:p>
            <a:pPr marL="342900" lvl="0" indent="-342900">
              <a:lnSpc>
                <a:spcPct val="100000"/>
              </a:lnSpc>
              <a:spcBef>
                <a:spcPct val="20000"/>
              </a:spcBef>
              <a:defRPr/>
            </a:pPr>
            <a:r>
              <a:rPr lang="en-US" sz="3600" b="1" dirty="0" err="1" smtClean="0"/>
              <a:t>iMovies</a:t>
            </a:r>
            <a:endParaRPr lang="en-US" sz="3600" b="1" dirty="0" smtClean="0"/>
          </a:p>
          <a:p>
            <a:pPr marL="342900" lvl="0" indent="-342900">
              <a:lnSpc>
                <a:spcPct val="100000"/>
              </a:lnSpc>
              <a:spcBef>
                <a:spcPct val="20000"/>
              </a:spcBef>
              <a:defRPr/>
            </a:pPr>
            <a:r>
              <a:rPr lang="en-US" sz="3600" b="1" dirty="0" smtClean="0"/>
              <a:t>Movie AVI Video Editor</a:t>
            </a:r>
          </a:p>
          <a:p>
            <a:endParaRPr lang="en-US" dirty="0"/>
          </a:p>
        </p:txBody>
      </p:sp>
    </p:spTree>
    <p:extLst>
      <p:ext uri="{BB962C8B-B14F-4D97-AF65-F5344CB8AC3E}">
        <p14:creationId xmlns:p14="http://schemas.microsoft.com/office/powerpoint/2010/main" xmlns="" val="3970447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b="1" dirty="0" smtClean="0"/>
              <a:t>               </a:t>
            </a:r>
            <a:r>
              <a:rPr lang="en-US" b="1" dirty="0" err="1" smtClean="0"/>
              <a:t>OpenShot</a:t>
            </a:r>
            <a:r>
              <a:rPr lang="en-US" b="1" dirty="0" smtClean="0"/>
              <a:t> Video Editor </a:t>
            </a:r>
            <a:endParaRPr lang="en-US" b="1" dirty="0"/>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lstStyle/>
          <a:p>
            <a:pPr>
              <a:buNone/>
            </a:pPr>
            <a:r>
              <a:rPr lang="en-US" dirty="0" smtClean="0"/>
              <a:t> </a:t>
            </a:r>
            <a:r>
              <a:rPr lang="en-US" sz="3200" b="1" dirty="0" err="1" smtClean="0">
                <a:latin typeface="Arial" pitchFamily="34" charset="0"/>
                <a:cs typeface="Arial" pitchFamily="34" charset="0"/>
              </a:rPr>
              <a:t>OpenShot</a:t>
            </a:r>
            <a:r>
              <a:rPr lang="en-US" sz="3200" b="1" dirty="0" smtClean="0">
                <a:latin typeface="Arial" pitchFamily="34" charset="0"/>
                <a:cs typeface="Arial" pitchFamily="34" charset="0"/>
              </a:rPr>
              <a:t> Video Editor is a free and open-source video editing software for Windows, </a:t>
            </a:r>
            <a:r>
              <a:rPr lang="en-US" sz="3200" b="1" dirty="0" err="1" smtClean="0">
                <a:latin typeface="Arial" pitchFamily="34" charset="0"/>
                <a:cs typeface="Arial" pitchFamily="34" charset="0"/>
              </a:rPr>
              <a:t>macOS</a:t>
            </a:r>
            <a:r>
              <a:rPr lang="en-US" sz="3200" b="1" dirty="0" smtClean="0">
                <a:latin typeface="Arial" pitchFamily="34" charset="0"/>
                <a:cs typeface="Arial" pitchFamily="34" charset="0"/>
              </a:rPr>
              <a:t>, Linux, and Chrome OS. </a:t>
            </a:r>
          </a:p>
          <a:p>
            <a:pPr>
              <a:buNone/>
            </a:pPr>
            <a:r>
              <a:rPr lang="en-US" sz="3200" b="1" dirty="0" smtClean="0">
                <a:latin typeface="Arial" pitchFamily="34" charset="0"/>
                <a:cs typeface="Arial" pitchFamily="34" charset="0"/>
              </a:rPr>
              <a:t>	It is a free, and friendly to use video editor.</a:t>
            </a:r>
          </a:p>
          <a:p>
            <a:endParaRPr lang="en-US" sz="3200" b="1" dirty="0">
              <a:latin typeface="Arial" pitchFamily="34" charset="0"/>
              <a:cs typeface="Arial" pitchFamily="34" charset="0"/>
            </a:endParaRPr>
          </a:p>
        </p:txBody>
      </p:sp>
      <p:pic>
        <p:nvPicPr>
          <p:cNvPr id="5" name="Picture 4" descr="OpenShot-Video-Editor-Crack.jpg"/>
          <p:cNvPicPr>
            <a:picLocks noChangeAspect="1"/>
          </p:cNvPicPr>
          <p:nvPr/>
        </p:nvPicPr>
        <p:blipFill>
          <a:blip r:embed="rId2" cstate="print"/>
          <a:stretch>
            <a:fillRect/>
          </a:stretch>
        </p:blipFill>
        <p:spPr>
          <a:xfrm>
            <a:off x="4209690" y="4244196"/>
            <a:ext cx="4851847" cy="2219146"/>
          </a:xfrm>
          <a:prstGeom prst="rect">
            <a:avLst/>
          </a:prstGeom>
        </p:spPr>
      </p:pic>
    </p:spTree>
    <p:extLst>
      <p:ext uri="{BB962C8B-B14F-4D97-AF65-F5344CB8AC3E}">
        <p14:creationId xmlns:p14="http://schemas.microsoft.com/office/powerpoint/2010/main" xmlns="" val="39519970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normAutofit/>
          </a:bodyPr>
          <a:lstStyle/>
          <a:p>
            <a:r>
              <a:rPr lang="en-IN" sz="4800" b="1" dirty="0" smtClean="0">
                <a:solidFill>
                  <a:srgbClr val="002060"/>
                </a:solidFill>
                <a:latin typeface="Arial" pitchFamily="34" charset="0"/>
                <a:cs typeface="Arial" pitchFamily="34" charset="0"/>
              </a:rPr>
              <a:t>                  Interface</a:t>
            </a:r>
            <a:endParaRPr lang="en-US" sz="4800" b="1" dirty="0">
              <a:solidFill>
                <a:srgbClr val="002060"/>
              </a:solidFill>
              <a:latin typeface="Arial" pitchFamily="34" charset="0"/>
              <a:cs typeface="Arial" pitchFamily="34" charset="0"/>
            </a:endParaRPr>
          </a:p>
        </p:txBody>
      </p:sp>
      <p:sp>
        <p:nvSpPr>
          <p:cNvPr id="8" name="Content Placeholder 7"/>
          <p:cNvSpPr>
            <a:spLocks noGrp="1"/>
          </p:cNvSpPr>
          <p:nvPr>
            <p:ph idx="1"/>
          </p:nvPr>
        </p:nvSpPr>
        <p:spPr/>
        <p:txBody>
          <a:bodyPr>
            <a:normAutofit/>
          </a:bodyPr>
          <a:lstStyle/>
          <a:p>
            <a:r>
              <a:rPr lang="en-US" dirty="0" smtClean="0"/>
              <a:t>1.</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MainToolbar</a:t>
            </a:r>
            <a:endParaRPr lang="en-US" sz="3200" b="1" dirty="0" smtClean="0">
              <a:latin typeface="Arial" pitchFamily="34" charset="0"/>
              <a:cs typeface="Arial" pitchFamily="34" charset="0"/>
            </a:endParaRPr>
          </a:p>
          <a:p>
            <a:r>
              <a:rPr lang="en-US" sz="3200" b="1" dirty="0" smtClean="0">
                <a:latin typeface="Arial" pitchFamily="34" charset="0"/>
                <a:cs typeface="Arial" pitchFamily="34" charset="0"/>
              </a:rPr>
              <a:t>2. Edit Toolbar</a:t>
            </a:r>
          </a:p>
          <a:p>
            <a:r>
              <a:rPr lang="en-US" sz="3200" b="1" dirty="0" smtClean="0">
                <a:latin typeface="Arial" pitchFamily="34" charset="0"/>
                <a:cs typeface="Arial" pitchFamily="34" charset="0"/>
              </a:rPr>
              <a:t>3. Project Files</a:t>
            </a:r>
          </a:p>
          <a:p>
            <a:r>
              <a:rPr lang="en-US" sz="3200" b="1" dirty="0" smtClean="0">
                <a:latin typeface="Arial" pitchFamily="34" charset="0"/>
                <a:cs typeface="Arial" pitchFamily="34" charset="0"/>
              </a:rPr>
              <a:t>4. Preview Window </a:t>
            </a:r>
          </a:p>
          <a:p>
            <a:r>
              <a:rPr lang="en-US" sz="3200" b="1" dirty="0" smtClean="0">
                <a:latin typeface="Arial" pitchFamily="34" charset="0"/>
                <a:cs typeface="Arial" pitchFamily="34" charset="0"/>
              </a:rPr>
              <a:t>5.  +</a:t>
            </a:r>
          </a:p>
          <a:p>
            <a:r>
              <a:rPr lang="en-US" sz="3200" b="1" dirty="0" smtClean="0">
                <a:latin typeface="Arial" pitchFamily="34" charset="0"/>
                <a:cs typeface="Arial" pitchFamily="34" charset="0"/>
              </a:rPr>
              <a:t>6. Zoom Slider</a:t>
            </a:r>
          </a:p>
          <a:p>
            <a:endParaRPr lang="en-US" dirty="0"/>
          </a:p>
        </p:txBody>
      </p:sp>
      <p:pic>
        <p:nvPicPr>
          <p:cNvPr id="9" name="Content Placeholder 3" descr="main-window.jpg"/>
          <p:cNvPicPr>
            <a:picLocks noChangeAspect="1"/>
          </p:cNvPicPr>
          <p:nvPr/>
        </p:nvPicPr>
        <p:blipFill>
          <a:blip r:embed="rId2" cstate="print"/>
          <a:stretch>
            <a:fillRect/>
          </a:stretch>
        </p:blipFill>
        <p:spPr>
          <a:xfrm>
            <a:off x="5018654" y="2188562"/>
            <a:ext cx="6583731" cy="4166279"/>
          </a:xfrm>
          <a:prstGeom prst="rect">
            <a:avLst/>
          </a:prstGeom>
        </p:spPr>
      </p:pic>
    </p:spTree>
    <p:extLst>
      <p:ext uri="{BB962C8B-B14F-4D97-AF65-F5344CB8AC3E}">
        <p14:creationId xmlns:p14="http://schemas.microsoft.com/office/powerpoint/2010/main" xmlns="" val="8212837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0" y="794859"/>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lstStyle/>
          <a:p>
            <a:r>
              <a:rPr lang="en-US" sz="3200" b="1" dirty="0" smtClean="0">
                <a:latin typeface="Arial" pitchFamily="34" charset="0"/>
                <a:cs typeface="Arial" pitchFamily="34" charset="0"/>
              </a:rPr>
              <a:t>7</a:t>
            </a:r>
            <a:r>
              <a:rPr lang="en-US" dirty="0" smtClean="0"/>
              <a:t>.</a:t>
            </a:r>
            <a:r>
              <a:rPr lang="en-US" sz="3200" b="1" dirty="0" smtClean="0">
                <a:latin typeface="Arial" pitchFamily="34" charset="0"/>
                <a:cs typeface="Arial" pitchFamily="34" charset="0"/>
              </a:rPr>
              <a:t> </a:t>
            </a:r>
            <a:r>
              <a:rPr lang="en-US" sz="3200" b="1" dirty="0" err="1" smtClean="0">
                <a:latin typeface="Arial" pitchFamily="34" charset="0"/>
                <a:cs typeface="Arial" pitchFamily="34" charset="0"/>
              </a:rPr>
              <a:t>Playhead</a:t>
            </a:r>
            <a:endParaRPr lang="en-US" sz="3200" b="1" dirty="0" smtClean="0">
              <a:latin typeface="Arial" pitchFamily="34" charset="0"/>
              <a:cs typeface="Arial" pitchFamily="34" charset="0"/>
            </a:endParaRPr>
          </a:p>
          <a:p>
            <a:r>
              <a:rPr lang="en-US" sz="3200" b="1" dirty="0" smtClean="0">
                <a:latin typeface="Arial" pitchFamily="34" charset="0"/>
                <a:cs typeface="Arial" pitchFamily="34" charset="0"/>
              </a:rPr>
              <a:t>8. Timeline</a:t>
            </a:r>
          </a:p>
          <a:p>
            <a:r>
              <a:rPr lang="en-US" sz="3200" b="1" dirty="0" smtClean="0">
                <a:latin typeface="Arial" pitchFamily="34" charset="0"/>
                <a:cs typeface="Arial" pitchFamily="34" charset="0"/>
              </a:rPr>
              <a:t>9. Filter                       </a:t>
            </a:r>
          </a:p>
          <a:p>
            <a:r>
              <a:rPr lang="en-US" sz="3200" b="1" dirty="0" smtClean="0">
                <a:latin typeface="Arial" pitchFamily="34" charset="0"/>
                <a:cs typeface="Arial" pitchFamily="34" charset="0"/>
              </a:rPr>
              <a:t>10. Playback</a:t>
            </a:r>
          </a:p>
          <a:p>
            <a:endParaRPr lang="en-US" dirty="0"/>
          </a:p>
        </p:txBody>
      </p:sp>
      <p:pic>
        <p:nvPicPr>
          <p:cNvPr id="5" name="Content Placeholder 3" descr="main-window.jpg"/>
          <p:cNvPicPr>
            <a:picLocks noChangeAspect="1"/>
          </p:cNvPicPr>
          <p:nvPr/>
        </p:nvPicPr>
        <p:blipFill>
          <a:blip r:embed="rId2" cstate="print"/>
          <a:stretch>
            <a:fillRect/>
          </a:stretch>
        </p:blipFill>
        <p:spPr>
          <a:xfrm>
            <a:off x="4497049" y="2012366"/>
            <a:ext cx="7075357" cy="4477387"/>
          </a:xfrm>
          <a:prstGeom prst="rect">
            <a:avLst/>
          </a:prstGeom>
        </p:spPr>
      </p:pic>
    </p:spTree>
    <p:extLst>
      <p:ext uri="{BB962C8B-B14F-4D97-AF65-F5344CB8AC3E}">
        <p14:creationId xmlns:p14="http://schemas.microsoft.com/office/powerpoint/2010/main" xmlns="" val="26182089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r>
              <a:rPr lang="en-US" sz="4800" b="1" dirty="0" smtClean="0">
                <a:solidFill>
                  <a:srgbClr val="002060"/>
                </a:solidFill>
                <a:latin typeface="Arial" pitchFamily="34" charset="0"/>
                <a:cs typeface="Arial" pitchFamily="34" charset="0"/>
              </a:rPr>
              <a:t>Basics of Adobe premiere Pro</a:t>
            </a:r>
            <a:endParaRPr lang="en-US" sz="4800" b="1" dirty="0">
              <a:solidFill>
                <a:srgbClr val="00206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normAutofit/>
          </a:bodyPr>
          <a:lstStyle/>
          <a:p>
            <a:pPr algn="just">
              <a:buNone/>
            </a:pPr>
            <a:r>
              <a:rPr lang="en-US" b="1" dirty="0" smtClean="0"/>
              <a:t>T</a:t>
            </a:r>
            <a:r>
              <a:rPr lang="en-US" sz="3200" b="1" dirty="0" smtClean="0"/>
              <a:t>here are five basic things you should know </a:t>
            </a:r>
          </a:p>
          <a:p>
            <a:pPr algn="just">
              <a:buNone/>
            </a:pPr>
            <a:r>
              <a:rPr lang="en-US" sz="3200" b="1" dirty="0" smtClean="0"/>
              <a:t>how to do in Premiere Pro.</a:t>
            </a:r>
          </a:p>
          <a:p>
            <a:pPr lvl="1"/>
            <a:r>
              <a:rPr lang="en-US" sz="3200" b="1" dirty="0" smtClean="0">
                <a:latin typeface="Arial" pitchFamily="34" charset="0"/>
                <a:cs typeface="Arial" pitchFamily="34" charset="0"/>
              </a:rPr>
              <a:t>Import footage. </a:t>
            </a:r>
          </a:p>
          <a:p>
            <a:pPr lvl="1"/>
            <a:r>
              <a:rPr lang="en-US" sz="3200" b="1" dirty="0" smtClean="0">
                <a:latin typeface="Arial" pitchFamily="34" charset="0"/>
                <a:cs typeface="Arial" pitchFamily="34" charset="0"/>
              </a:rPr>
              <a:t>Create a sequence.</a:t>
            </a:r>
          </a:p>
          <a:p>
            <a:pPr lvl="1"/>
            <a:r>
              <a:rPr lang="en-US" sz="3200" b="1" dirty="0" smtClean="0">
                <a:latin typeface="Arial" pitchFamily="34" charset="0"/>
                <a:cs typeface="Arial" pitchFamily="34" charset="0"/>
              </a:rPr>
              <a:t>Add a title. </a:t>
            </a:r>
          </a:p>
          <a:p>
            <a:pPr lvl="1"/>
            <a:r>
              <a:rPr lang="en-US" sz="3200" b="1" dirty="0" smtClean="0">
                <a:latin typeface="Arial" pitchFamily="34" charset="0"/>
                <a:cs typeface="Arial" pitchFamily="34" charset="0"/>
              </a:rPr>
              <a:t>Add and adjust audio.</a:t>
            </a:r>
          </a:p>
          <a:p>
            <a:pPr lvl="1"/>
            <a:r>
              <a:rPr lang="en-US" sz="3200" b="1" dirty="0" smtClean="0">
                <a:latin typeface="Arial" pitchFamily="34" charset="0"/>
                <a:cs typeface="Arial" pitchFamily="34" charset="0"/>
              </a:rPr>
              <a:t>Export.</a:t>
            </a:r>
          </a:p>
          <a:p>
            <a:endParaRPr lang="en-US" dirty="0"/>
          </a:p>
        </p:txBody>
      </p:sp>
      <p:pic>
        <p:nvPicPr>
          <p:cNvPr id="5" name="Content Placeholder 4" descr="16 Best Free Video Editing Software for Windows PC in 2024"/>
          <p:cNvPicPr>
            <a:picLocks/>
          </p:cNvPicPr>
          <p:nvPr/>
        </p:nvPicPr>
        <p:blipFill>
          <a:blip r:embed="rId2"/>
          <a:srcRect/>
          <a:stretch>
            <a:fillRect/>
          </a:stretch>
        </p:blipFill>
        <p:spPr bwMode="auto">
          <a:xfrm>
            <a:off x="6032500" y="3136900"/>
            <a:ext cx="5689600" cy="2984500"/>
          </a:xfrm>
          <a:prstGeom prst="rect">
            <a:avLst/>
          </a:prstGeom>
          <a:noFill/>
          <a:ln w="9525">
            <a:noFill/>
            <a:miter lim="800000"/>
            <a:headEnd/>
            <a:tailEnd/>
          </a:ln>
        </p:spPr>
      </p:pic>
    </p:spTree>
    <p:extLst>
      <p:ext uri="{BB962C8B-B14F-4D97-AF65-F5344CB8AC3E}">
        <p14:creationId xmlns:p14="http://schemas.microsoft.com/office/powerpoint/2010/main" xmlns="" val="26706215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normAutofit fontScale="90000"/>
          </a:bodyPr>
          <a:lstStyle/>
          <a:p>
            <a:r>
              <a:rPr lang="en-US" dirty="0" smtClean="0"/>
              <a:t>            </a:t>
            </a:r>
            <a:r>
              <a:rPr lang="en-US" sz="4800" b="1" dirty="0" smtClean="0">
                <a:solidFill>
                  <a:srgbClr val="002060"/>
                </a:solidFill>
                <a:latin typeface="Arial" pitchFamily="34" charset="0"/>
                <a:cs typeface="Arial" pitchFamily="34" charset="0"/>
              </a:rPr>
              <a:t>Transitions in Adobe premiere pro</a:t>
            </a:r>
            <a:endParaRPr lang="en-US" sz="4800" b="1" dirty="0">
              <a:solidFill>
                <a:srgbClr val="00206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normAutofit/>
          </a:bodyPr>
          <a:lstStyle/>
          <a:p>
            <a:r>
              <a:rPr lang="en-US" dirty="0" smtClean="0"/>
              <a:t> </a:t>
            </a:r>
            <a:r>
              <a:rPr lang="en-US" b="1" dirty="0" smtClean="0"/>
              <a:t>A transition is the way one shot changes to the next. By default, if two clips are placed next to each other in the timeline, the transition is a cut. To make more interesting transitions such as dissolves, wipes and effects, use the transitions available in the Effects window.</a:t>
            </a:r>
          </a:p>
          <a:p>
            <a:endParaRPr lang="en-US" dirty="0"/>
          </a:p>
        </p:txBody>
      </p:sp>
      <p:pic>
        <p:nvPicPr>
          <p:cNvPr id="5" name="Content Placeholder 4" descr="16 Best Free Video Editing Software for Windows PC in 2024"/>
          <p:cNvPicPr>
            <a:picLocks/>
          </p:cNvPicPr>
          <p:nvPr/>
        </p:nvPicPr>
        <p:blipFill>
          <a:blip r:embed="rId2"/>
          <a:srcRect/>
          <a:stretch>
            <a:fillRect/>
          </a:stretch>
        </p:blipFill>
        <p:spPr bwMode="auto">
          <a:xfrm>
            <a:off x="1892300" y="3860800"/>
            <a:ext cx="8851900" cy="2475706"/>
          </a:xfrm>
          <a:prstGeom prst="rect">
            <a:avLst/>
          </a:prstGeom>
          <a:noFill/>
          <a:ln w="9525">
            <a:noFill/>
            <a:miter lim="800000"/>
            <a:headEnd/>
            <a:tailEnd/>
          </a:ln>
        </p:spPr>
      </p:pic>
    </p:spTree>
    <p:extLst>
      <p:ext uri="{BB962C8B-B14F-4D97-AF65-F5344CB8AC3E}">
        <p14:creationId xmlns:p14="http://schemas.microsoft.com/office/powerpoint/2010/main" xmlns="" val="26706215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r>
              <a:rPr lang="en-US" b="1" dirty="0" smtClean="0">
                <a:solidFill>
                  <a:srgbClr val="002060"/>
                </a:solidFill>
                <a:latin typeface="Arial" pitchFamily="34" charset="0"/>
                <a:cs typeface="Arial" pitchFamily="34" charset="0"/>
              </a:rPr>
              <a:t> Editing</a:t>
            </a:r>
            <a:endParaRPr lang="en-US" sz="4800" b="1" dirty="0">
              <a:solidFill>
                <a:srgbClr val="00206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normAutofit/>
          </a:bodyPr>
          <a:lstStyle/>
          <a:p>
            <a:r>
              <a:rPr lang="en-US" sz="3600" b="1" dirty="0" smtClean="0">
                <a:latin typeface="Arial" pitchFamily="34" charset="0"/>
                <a:cs typeface="Arial" pitchFamily="34" charset="0"/>
              </a:rPr>
              <a:t>Film editing is a crucial part of the filmmaking process, and there are several types of editing cuts used to create a seamless and engaging visual narrative. </a:t>
            </a:r>
          </a:p>
          <a:p>
            <a:pPr>
              <a:buNone/>
            </a:pPr>
            <a:r>
              <a:rPr lang="en-US" sz="3600" b="1" dirty="0" smtClean="0">
                <a:latin typeface="Arial" pitchFamily="34" charset="0"/>
                <a:cs typeface="Arial" pitchFamily="34" charset="0"/>
              </a:rPr>
              <a:t>	Here are some common types of editing cuts in film:</a:t>
            </a:r>
          </a:p>
          <a:p>
            <a:endParaRPr lang="en-US" dirty="0"/>
          </a:p>
        </p:txBody>
      </p:sp>
    </p:spTree>
    <p:extLst>
      <p:ext uri="{BB962C8B-B14F-4D97-AF65-F5344CB8AC3E}">
        <p14:creationId xmlns:p14="http://schemas.microsoft.com/office/powerpoint/2010/main" xmlns="" val="26706215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r>
              <a:rPr lang="en-US" sz="4800" b="1" dirty="0" smtClean="0">
                <a:solidFill>
                  <a:srgbClr val="002060"/>
                </a:solidFill>
                <a:latin typeface="Arial" pitchFamily="34" charset="0"/>
                <a:cs typeface="Arial" pitchFamily="34" charset="0"/>
              </a:rPr>
              <a:t>Editing</a:t>
            </a:r>
            <a:endParaRPr lang="en-US" sz="4800" b="1" dirty="0">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normAutofit lnSpcReduction="10000"/>
          </a:bodyPr>
          <a:lstStyle/>
          <a:p>
            <a:r>
              <a:rPr lang="en-US" b="1" dirty="0" smtClean="0"/>
              <a:t>Cut: The most basic type of editing cut. It involves a direct transition from one shot to another, often used to show a change in time, location, or perspective.</a:t>
            </a:r>
          </a:p>
          <a:p>
            <a:r>
              <a:rPr lang="en-US" b="1" dirty="0" smtClean="0"/>
              <a:t>Fade and Dissolve: Fades are used to gradually transition from or to black or white. Dissolves involve overlapping two shots, making one image fade out while the other fades in. These cuts are often used to indicate a change in time or location, or to create a dreamy, poetic effect.</a:t>
            </a:r>
          </a:p>
          <a:p>
            <a:r>
              <a:rPr lang="en-US" b="1" dirty="0" smtClean="0"/>
              <a:t>Wipe: A transition where one shot replaces another by sliding, wiping, or spinning across the screen. It's a less common technique and often used for stylistic purposes.</a:t>
            </a:r>
          </a:p>
          <a:p>
            <a:endParaRPr lang="en-US" dirty="0"/>
          </a:p>
        </p:txBody>
      </p:sp>
    </p:spTree>
    <p:extLst>
      <p:ext uri="{BB962C8B-B14F-4D97-AF65-F5344CB8AC3E}">
        <p14:creationId xmlns:p14="http://schemas.microsoft.com/office/powerpoint/2010/main" xmlns="" val="26706215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r>
              <a:rPr lang="en-US" dirty="0" smtClean="0"/>
              <a:t>          </a:t>
            </a:r>
            <a:r>
              <a:rPr lang="en-US" sz="4800" b="1" dirty="0" smtClean="0">
                <a:solidFill>
                  <a:srgbClr val="002060"/>
                </a:solidFill>
                <a:latin typeface="Arial" pitchFamily="34" charset="0"/>
                <a:cs typeface="Arial" pitchFamily="34" charset="0"/>
              </a:rPr>
              <a:t>Editing</a:t>
            </a:r>
            <a:endParaRPr lang="en-US" sz="4800" b="1" dirty="0">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normAutofit/>
          </a:bodyPr>
          <a:lstStyle/>
          <a:p>
            <a:r>
              <a:rPr lang="en-US" sz="3200" b="1" dirty="0" smtClean="0"/>
              <a:t>Cut-In: A cut to a closer shot within the same scene or action to highlight a specific detail, often used to show a character's reaction or draw the audience's attention to something significant.</a:t>
            </a:r>
          </a:p>
          <a:p>
            <a:r>
              <a:rPr lang="en-US" sz="3200" b="1" dirty="0" smtClean="0"/>
              <a:t>Cutaway: A cut to a shot that is unrelated to the current action, usually a brief shot of an object, person, or location, used for context or to emphasize a point.</a:t>
            </a:r>
          </a:p>
          <a:p>
            <a:endParaRPr lang="en-US" dirty="0"/>
          </a:p>
        </p:txBody>
      </p:sp>
    </p:spTree>
    <p:extLst>
      <p:ext uri="{BB962C8B-B14F-4D97-AF65-F5344CB8AC3E}">
        <p14:creationId xmlns:p14="http://schemas.microsoft.com/office/powerpoint/2010/main" xmlns="" val="26706215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endParaRPr lang="en-US" sz="4800" b="1" dirty="0">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normAutofit/>
          </a:bodyPr>
          <a:lstStyle/>
          <a:p>
            <a:r>
              <a:rPr lang="en-US" sz="3200" b="1" dirty="0" smtClean="0"/>
              <a:t>L-Cut(video lead in) and J-Cut(audio lead in): In an L-cut, the audio from the previous scene continues into the next scene while the visuals change. In a J-cut, the audio from the next scene starts before the corresponding visuals appear. These techniques can create a smooth transition between scenes and enhance the flow of the film.</a:t>
            </a:r>
          </a:p>
          <a:p>
            <a:endParaRPr lang="en-US" dirty="0"/>
          </a:p>
        </p:txBody>
      </p:sp>
    </p:spTree>
    <p:extLst>
      <p:ext uri="{BB962C8B-B14F-4D97-AF65-F5344CB8AC3E}">
        <p14:creationId xmlns:p14="http://schemas.microsoft.com/office/powerpoint/2010/main" xmlns="" val="267062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a:xfrm>
            <a:off x="745210" y="760331"/>
            <a:ext cx="10515600" cy="1325563"/>
          </a:xfrm>
        </p:spPr>
        <p:txBody>
          <a:bodyPr/>
          <a:lstStyle/>
          <a:p>
            <a:pPr algn="ctr"/>
            <a:r>
              <a:rPr lang="en-US" b="1" dirty="0">
                <a:solidFill>
                  <a:srgbClr val="002060"/>
                </a:solidFill>
                <a:latin typeface="Arial" panose="020B0604020202020204" pitchFamily="34" charset="0"/>
                <a:cs typeface="Arial" panose="020B0604020202020204" pitchFamily="34" charset="0"/>
              </a:rPr>
              <a:t>Benefits of Video Resources </a:t>
            </a:r>
            <a:br>
              <a:rPr lang="en-US" b="1" dirty="0">
                <a:solidFill>
                  <a:srgbClr val="002060"/>
                </a:solidFill>
                <a:latin typeface="Arial" panose="020B0604020202020204" pitchFamily="34" charset="0"/>
                <a:cs typeface="Arial" panose="020B0604020202020204" pitchFamily="34" charset="0"/>
              </a:rPr>
            </a:br>
            <a:r>
              <a:rPr lang="en-US" b="1" dirty="0">
                <a:solidFill>
                  <a:srgbClr val="002060"/>
                </a:solidFill>
                <a:latin typeface="Arial" panose="020B0604020202020204" pitchFamily="34" charset="0"/>
                <a:cs typeface="Arial" panose="020B0604020202020204" pitchFamily="34" charset="0"/>
              </a:rPr>
              <a:t>in Education</a:t>
            </a: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a:xfrm>
            <a:off x="2318288" y="2337069"/>
            <a:ext cx="9012652" cy="4351338"/>
          </a:xfrm>
        </p:spPr>
        <p:txBody>
          <a:bodyPr>
            <a:normAutofit/>
          </a:bodyPr>
          <a:lstStyle/>
          <a:p>
            <a:r>
              <a:rPr lang="en-US" sz="3600" b="1" dirty="0" smtClean="0"/>
              <a:t>The use of videos in the classroom can have a significant impact on Student learning and Creativity. They can be a useful way to reinforce what you are teaching, particularly if the material is difficult to understand or if there is a lack of visual support. </a:t>
            </a:r>
          </a:p>
          <a:p>
            <a:endParaRPr lang="en-US" b="1" dirty="0">
              <a:latin typeface="Arial" panose="020B0604020202020204" pitchFamily="34" charset="0"/>
              <a:cs typeface="Arial" panose="020B0604020202020204" pitchFamily="34" charset="0"/>
            </a:endParaRPr>
          </a:p>
        </p:txBody>
      </p:sp>
      <p:pic>
        <p:nvPicPr>
          <p:cNvPr id="5" name="Picture 4" descr="Search Results - Sony Pro"/>
          <p:cNvPicPr/>
          <p:nvPr/>
        </p:nvPicPr>
        <p:blipFill>
          <a:blip r:embed="rId2"/>
          <a:srcRect/>
          <a:stretch>
            <a:fillRect/>
          </a:stretch>
        </p:blipFill>
        <p:spPr bwMode="auto">
          <a:xfrm>
            <a:off x="10046395" y="974904"/>
            <a:ext cx="1468291" cy="884833"/>
          </a:xfrm>
          <a:prstGeom prst="rect">
            <a:avLst/>
          </a:prstGeom>
          <a:noFill/>
          <a:ln w="9525">
            <a:noFill/>
            <a:miter lim="800000"/>
            <a:headEnd/>
            <a:tailEnd/>
          </a:ln>
        </p:spPr>
      </p:pic>
      <p:pic>
        <p:nvPicPr>
          <p:cNvPr id="6" name="Picture 5" descr="Ultimate Nature Video Collection: Download 4K, 1080p &amp; Copyright-Free  Footage - Pixabay"/>
          <p:cNvPicPr/>
          <p:nvPr/>
        </p:nvPicPr>
        <p:blipFill>
          <a:blip r:embed="rId3"/>
          <a:srcRect/>
          <a:stretch>
            <a:fillRect/>
          </a:stretch>
        </p:blipFill>
        <p:spPr bwMode="auto">
          <a:xfrm>
            <a:off x="8724900" y="5003800"/>
            <a:ext cx="2590799" cy="1549400"/>
          </a:xfrm>
          <a:prstGeom prst="rect">
            <a:avLst/>
          </a:prstGeom>
          <a:noFill/>
          <a:ln w="9525">
            <a:noFill/>
            <a:miter lim="800000"/>
            <a:headEnd/>
            <a:tailEnd/>
          </a:ln>
        </p:spPr>
      </p:pic>
    </p:spTree>
    <p:extLst>
      <p:ext uri="{BB962C8B-B14F-4D97-AF65-F5344CB8AC3E}">
        <p14:creationId xmlns:p14="http://schemas.microsoft.com/office/powerpoint/2010/main" xmlns="" val="21778113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r>
              <a:rPr lang="en-US" dirty="0" smtClean="0"/>
              <a:t>            </a:t>
            </a:r>
            <a:r>
              <a:rPr lang="en-US" sz="4800" b="1" dirty="0" smtClean="0">
                <a:solidFill>
                  <a:srgbClr val="002060"/>
                </a:solidFill>
                <a:latin typeface="Arial" pitchFamily="34" charset="0"/>
                <a:cs typeface="Arial" pitchFamily="34" charset="0"/>
              </a:rPr>
              <a:t>Editing</a:t>
            </a:r>
            <a:endParaRPr lang="en-US" sz="4800" b="1" dirty="0">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normAutofit/>
          </a:bodyPr>
          <a:lstStyle/>
          <a:p>
            <a:r>
              <a:rPr lang="en-US" sz="3200" b="1" dirty="0" smtClean="0"/>
              <a:t>Cross-Cut (Parallel Editing): Cross-cutting is used to show simultaneous actions or events occurring in different locations. It cuts between two or more storylines to build tension and show the relationship between them.</a:t>
            </a:r>
            <a:endParaRPr lang="en-IN" sz="3200" b="1" dirty="0" smtClean="0"/>
          </a:p>
          <a:p>
            <a:r>
              <a:rPr lang="en-US" sz="3200" b="1" dirty="0" smtClean="0"/>
              <a:t>Montage: A sequence of shots edited together to condense time, convey information, or create an emotional impact. Montages are often used to show the passage of time or a character's personal growth.</a:t>
            </a:r>
          </a:p>
          <a:p>
            <a:endParaRPr lang="en-US" dirty="0"/>
          </a:p>
        </p:txBody>
      </p:sp>
    </p:spTree>
    <p:extLst>
      <p:ext uri="{BB962C8B-B14F-4D97-AF65-F5344CB8AC3E}">
        <p14:creationId xmlns:p14="http://schemas.microsoft.com/office/powerpoint/2010/main" xmlns="" val="26706215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r>
              <a:rPr lang="en-US" sz="4800" b="1" dirty="0" smtClean="0">
                <a:solidFill>
                  <a:srgbClr val="002060"/>
                </a:solidFill>
                <a:latin typeface="Arial" pitchFamily="34" charset="0"/>
                <a:cs typeface="Arial" pitchFamily="34" charset="0"/>
              </a:rPr>
              <a:t>Editing</a:t>
            </a:r>
            <a:endParaRPr lang="en-US" sz="4800" b="1" dirty="0">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normAutofit fontScale="92500" lnSpcReduction="20000"/>
          </a:bodyPr>
          <a:lstStyle/>
          <a:p>
            <a:endParaRPr lang="en-US" sz="3200" b="1" dirty="0" smtClean="0">
              <a:latin typeface="Arial" pitchFamily="34" charset="0"/>
              <a:cs typeface="Arial" pitchFamily="34" charset="0"/>
            </a:endParaRPr>
          </a:p>
          <a:p>
            <a:r>
              <a:rPr lang="en-US" sz="3500" b="1" dirty="0" smtClean="0"/>
              <a:t>Jump Cut: A cut within the same shot that creates a jarring effect by skipping part of the action, resulting in a noticeable discontinuity. Jump cuts are often used for stylistic or dramatic purposes.</a:t>
            </a:r>
          </a:p>
          <a:p>
            <a:endParaRPr lang="en-US" sz="3200" b="1" dirty="0" smtClean="0">
              <a:latin typeface="Arial" pitchFamily="34" charset="0"/>
              <a:cs typeface="Arial" pitchFamily="34" charset="0"/>
            </a:endParaRPr>
          </a:p>
          <a:p>
            <a:r>
              <a:rPr lang="en-US" sz="3200" b="1" dirty="0" smtClean="0">
                <a:latin typeface="Arial" pitchFamily="34" charset="0"/>
                <a:cs typeface="Arial" pitchFamily="34" charset="0"/>
              </a:rPr>
              <a:t>Match </a:t>
            </a:r>
            <a:r>
              <a:rPr lang="en-US" sz="3200" b="1" dirty="0" smtClean="0">
                <a:latin typeface="Arial" pitchFamily="34" charset="0"/>
                <a:cs typeface="Arial" pitchFamily="34" charset="0"/>
              </a:rPr>
              <a:t>Cut: This is a type of cut that connects two shots by matching elements in both shots. For example, a character might be shown reaching for a doorknob in one shot, and in the next shot, the doorknob they are turning might match the position of their hand.</a:t>
            </a:r>
          </a:p>
          <a:p>
            <a:endParaRPr lang="en-US" dirty="0"/>
          </a:p>
        </p:txBody>
      </p:sp>
    </p:spTree>
    <p:extLst>
      <p:ext uri="{BB962C8B-B14F-4D97-AF65-F5344CB8AC3E}">
        <p14:creationId xmlns:p14="http://schemas.microsoft.com/office/powerpoint/2010/main" xmlns="" val="26706215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r>
              <a:rPr lang="en-US" sz="4800" b="1" dirty="0" smtClean="0">
                <a:solidFill>
                  <a:srgbClr val="002060"/>
                </a:solidFill>
                <a:latin typeface="Arial" pitchFamily="34" charset="0"/>
                <a:cs typeface="Arial" pitchFamily="34" charset="0"/>
              </a:rPr>
              <a:t>Editing</a:t>
            </a:r>
            <a:endParaRPr lang="en-US" sz="4800" b="1" dirty="0">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normAutofit/>
          </a:bodyPr>
          <a:lstStyle/>
          <a:p>
            <a:r>
              <a:rPr lang="en-US" sz="3200" b="1" dirty="0" smtClean="0"/>
              <a:t>These are some of the fundamental editing cuts in filmmaking, and skilled editors use these techniques in creative ways to shape the narrative and engage the audience.</a:t>
            </a:r>
          </a:p>
          <a:p>
            <a:endParaRPr lang="en-US" sz="3200" b="1" dirty="0"/>
          </a:p>
        </p:txBody>
      </p:sp>
      <p:pic>
        <p:nvPicPr>
          <p:cNvPr id="5" name="Content Placeholder 4" descr="16 Best Free Video Editing Software for Windows PC in 2024"/>
          <p:cNvPicPr>
            <a:picLocks/>
          </p:cNvPicPr>
          <p:nvPr/>
        </p:nvPicPr>
        <p:blipFill>
          <a:blip r:embed="rId2"/>
          <a:srcRect/>
          <a:stretch>
            <a:fillRect/>
          </a:stretch>
        </p:blipFill>
        <p:spPr bwMode="auto">
          <a:xfrm>
            <a:off x="1915064" y="4192438"/>
            <a:ext cx="8981536" cy="2283768"/>
          </a:xfrm>
          <a:prstGeom prst="rect">
            <a:avLst/>
          </a:prstGeom>
          <a:noFill/>
          <a:ln w="9525">
            <a:noFill/>
            <a:miter lim="800000"/>
            <a:headEnd/>
            <a:tailEnd/>
          </a:ln>
        </p:spPr>
      </p:pic>
    </p:spTree>
    <p:extLst>
      <p:ext uri="{BB962C8B-B14F-4D97-AF65-F5344CB8AC3E}">
        <p14:creationId xmlns:p14="http://schemas.microsoft.com/office/powerpoint/2010/main" xmlns="" val="26706215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endParaRPr lang="en-US" sz="4800" b="1" dirty="0">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normAutofit/>
          </a:bodyPr>
          <a:lstStyle/>
          <a:p>
            <a:r>
              <a:rPr lang="en-US" sz="3600" b="1" dirty="0" smtClean="0">
                <a:latin typeface="Arial" pitchFamily="34" charset="0"/>
                <a:cs typeface="Arial" pitchFamily="34" charset="0"/>
              </a:rPr>
              <a:t>video recording. a recording of both the visual and audible components (especially one containing a recording of a movie or television program)</a:t>
            </a:r>
            <a:endParaRPr lang="en-IN" sz="3600" b="1" dirty="0" smtClean="0">
              <a:latin typeface="Arial" pitchFamily="34" charset="0"/>
              <a:cs typeface="Arial" pitchFamily="34" charset="0"/>
            </a:endParaRPr>
          </a:p>
          <a:p>
            <a:r>
              <a:rPr lang="en-US" dirty="0" smtClean="0">
                <a:hlinkClick r:id="rId2"/>
              </a:rPr>
              <a:t/>
            </a:r>
            <a:br>
              <a:rPr lang="en-US" dirty="0" smtClean="0">
                <a:hlinkClick r:id="rId2"/>
              </a:rPr>
            </a:br>
            <a:endParaRPr lang="en-US" dirty="0" smtClean="0"/>
          </a:p>
          <a:p>
            <a:endParaRPr lang="en-US" dirty="0"/>
          </a:p>
        </p:txBody>
      </p:sp>
    </p:spTree>
    <p:extLst>
      <p:ext uri="{BB962C8B-B14F-4D97-AF65-F5344CB8AC3E}">
        <p14:creationId xmlns:p14="http://schemas.microsoft.com/office/powerpoint/2010/main" xmlns="" val="26706215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endParaRPr lang="en-US" sz="4800" b="1" dirty="0">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normAutofit fontScale="92500" lnSpcReduction="10000"/>
          </a:bodyPr>
          <a:lstStyle/>
          <a:p>
            <a:r>
              <a:rPr lang="en-US" sz="4400" b="1" dirty="0" smtClean="0">
                <a:solidFill>
                  <a:srgbClr val="002060"/>
                </a:solidFill>
                <a:latin typeface="Arial" pitchFamily="34" charset="0"/>
                <a:cs typeface="Arial" pitchFamily="34" charset="0"/>
              </a:rPr>
              <a:t>So, </a:t>
            </a:r>
            <a:r>
              <a:rPr lang="en-US" sz="4400" b="1" dirty="0" smtClean="0">
                <a:solidFill>
                  <a:srgbClr val="002060"/>
                </a:solidFill>
                <a:latin typeface="Arial" pitchFamily="34" charset="0"/>
                <a:cs typeface="Arial" pitchFamily="34" charset="0"/>
              </a:rPr>
              <a:t>Video recording is a way of storing television programs and other moving images along with sound. Video recording is </a:t>
            </a:r>
            <a:r>
              <a:rPr lang="en-US" sz="3900" b="1" dirty="0" smtClean="0">
                <a:solidFill>
                  <a:srgbClr val="002060"/>
                </a:solidFill>
                <a:latin typeface="Arial" pitchFamily="34" charset="0"/>
                <a:cs typeface="Arial" pitchFamily="34" charset="0"/>
              </a:rPr>
              <a:t>used</a:t>
            </a:r>
            <a:r>
              <a:rPr lang="en-US" sz="4400" b="1" dirty="0" smtClean="0">
                <a:solidFill>
                  <a:srgbClr val="002060"/>
                </a:solidFill>
                <a:latin typeface="Arial" pitchFamily="34" charset="0"/>
                <a:cs typeface="Arial" pitchFamily="34" charset="0"/>
              </a:rPr>
              <a:t> to record TV programs for later broadcast. Video recording also gives viewers the ability to save a TV program and watch it whenever they want to.</a:t>
            </a:r>
            <a:endParaRPr lang="en-IN" sz="4400" b="1" dirty="0" smtClean="0">
              <a:solidFill>
                <a:srgbClr val="002060"/>
              </a:solidFill>
              <a:latin typeface="Arial" pitchFamily="34" charset="0"/>
              <a:cs typeface="Arial" pitchFamily="34" charset="0"/>
            </a:endParaRPr>
          </a:p>
          <a:p>
            <a:endParaRPr lang="en-US" dirty="0"/>
          </a:p>
        </p:txBody>
      </p:sp>
    </p:spTree>
    <p:extLst>
      <p:ext uri="{BB962C8B-B14F-4D97-AF65-F5344CB8AC3E}">
        <p14:creationId xmlns:p14="http://schemas.microsoft.com/office/powerpoint/2010/main" xmlns="" val="26706215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lstStyle/>
          <a:p>
            <a:r>
              <a:rPr lang="en-US" dirty="0" smtClean="0"/>
              <a:t>            </a:t>
            </a:r>
            <a:endParaRPr lang="en-US" sz="4800" b="1" dirty="0">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normAutofit/>
          </a:bodyPr>
          <a:lstStyle/>
          <a:p>
            <a:endParaRPr lang="en-US" dirty="0" smtClean="0"/>
          </a:p>
          <a:p>
            <a:endParaRPr lang="en-US" dirty="0" smtClean="0"/>
          </a:p>
          <a:p>
            <a:pPr>
              <a:buNone/>
            </a:pPr>
            <a:r>
              <a:rPr lang="en-US" sz="4800" smtClean="0">
                <a:solidFill>
                  <a:srgbClr val="002060"/>
                </a:solidFill>
                <a:latin typeface="Arial Rounded MT Bold" pitchFamily="34" charset="0"/>
              </a:rPr>
              <a:t>                   Thank </a:t>
            </a:r>
            <a:r>
              <a:rPr lang="en-US" sz="4800" dirty="0" smtClean="0">
                <a:solidFill>
                  <a:srgbClr val="002060"/>
                </a:solidFill>
                <a:latin typeface="Arial Rounded MT Bold" pitchFamily="34" charset="0"/>
              </a:rPr>
              <a:t>you</a:t>
            </a:r>
            <a:endParaRPr lang="en-US" sz="4800" dirty="0">
              <a:solidFill>
                <a:srgbClr val="002060"/>
              </a:solidFill>
              <a:latin typeface="Arial Rounded MT Bold" pitchFamily="34" charset="0"/>
            </a:endParaRPr>
          </a:p>
        </p:txBody>
      </p:sp>
    </p:spTree>
    <p:extLst>
      <p:ext uri="{BB962C8B-B14F-4D97-AF65-F5344CB8AC3E}">
        <p14:creationId xmlns:p14="http://schemas.microsoft.com/office/powerpoint/2010/main" xmlns="" val="2670621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a:xfrm>
            <a:off x="745210" y="760331"/>
            <a:ext cx="10515600" cy="1325563"/>
          </a:xfrm>
        </p:spPr>
        <p:txBody>
          <a:bodyPr/>
          <a:lstStyle/>
          <a:p>
            <a:pPr algn="ctr"/>
            <a:r>
              <a:rPr lang="en-US" b="1" dirty="0">
                <a:solidFill>
                  <a:srgbClr val="002060"/>
                </a:solidFill>
                <a:latin typeface="Arial" panose="020B0604020202020204" pitchFamily="34" charset="0"/>
                <a:cs typeface="Arial" panose="020B0604020202020204" pitchFamily="34" charset="0"/>
              </a:rPr>
              <a:t>Benefits of Video Resources </a:t>
            </a:r>
            <a:br>
              <a:rPr lang="en-US" b="1" dirty="0">
                <a:solidFill>
                  <a:srgbClr val="002060"/>
                </a:solidFill>
                <a:latin typeface="Arial" panose="020B0604020202020204" pitchFamily="34" charset="0"/>
                <a:cs typeface="Arial" panose="020B0604020202020204" pitchFamily="34" charset="0"/>
              </a:rPr>
            </a:br>
            <a:r>
              <a:rPr lang="en-US" b="1" dirty="0">
                <a:solidFill>
                  <a:srgbClr val="002060"/>
                </a:solidFill>
                <a:latin typeface="Arial" panose="020B0604020202020204" pitchFamily="34" charset="0"/>
                <a:cs typeface="Arial" panose="020B0604020202020204" pitchFamily="34" charset="0"/>
              </a:rPr>
              <a:t>in Education</a:t>
            </a: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a:xfrm>
            <a:off x="2318288" y="2337069"/>
            <a:ext cx="9012652" cy="4351338"/>
          </a:xfrm>
        </p:spPr>
        <p:txBody>
          <a:bodyPr>
            <a:normAutofit/>
          </a:bodyPr>
          <a:lstStyle/>
          <a:p>
            <a:r>
              <a:rPr lang="en-US" sz="3600" b="1" dirty="0" smtClean="0"/>
              <a:t>Videos can be an effective way to improve student engagement and achievement in school. By using video clips in your classroom discussions and presentations, you can make the classroom a non-intimidating, fun learning space for all.</a:t>
            </a:r>
          </a:p>
          <a:p>
            <a:endParaRPr lang="en-US" sz="3600" b="1" dirty="0">
              <a:latin typeface="Arial" panose="020B0604020202020204" pitchFamily="34" charset="0"/>
              <a:cs typeface="Arial" panose="020B0604020202020204" pitchFamily="34" charset="0"/>
            </a:endParaRPr>
          </a:p>
        </p:txBody>
      </p:sp>
      <p:pic>
        <p:nvPicPr>
          <p:cNvPr id="5" name="Picture 4" descr="Search Results - Sony Pro"/>
          <p:cNvPicPr/>
          <p:nvPr/>
        </p:nvPicPr>
        <p:blipFill>
          <a:blip r:embed="rId2"/>
          <a:srcRect/>
          <a:stretch>
            <a:fillRect/>
          </a:stretch>
        </p:blipFill>
        <p:spPr bwMode="auto">
          <a:xfrm>
            <a:off x="10046395" y="974904"/>
            <a:ext cx="1468291" cy="884833"/>
          </a:xfrm>
          <a:prstGeom prst="rect">
            <a:avLst/>
          </a:prstGeom>
          <a:noFill/>
          <a:ln w="9525">
            <a:noFill/>
            <a:miter lim="800000"/>
            <a:headEnd/>
            <a:tailEnd/>
          </a:ln>
        </p:spPr>
      </p:pic>
      <p:pic>
        <p:nvPicPr>
          <p:cNvPr id="6" name="Picture 5" descr="Butterfly #Flower #Nature Videos, Download The BEST Free 4k Stock Video  Footage &amp; #Butterfly #Flower #Nature HD Video Clips"/>
          <p:cNvPicPr/>
          <p:nvPr/>
        </p:nvPicPr>
        <p:blipFill>
          <a:blip r:embed="rId3"/>
          <a:srcRect/>
          <a:stretch>
            <a:fillRect/>
          </a:stretch>
        </p:blipFill>
        <p:spPr bwMode="auto">
          <a:xfrm flipV="1">
            <a:off x="8839200" y="4965699"/>
            <a:ext cx="2543277" cy="1549401"/>
          </a:xfrm>
          <a:prstGeom prst="rect">
            <a:avLst/>
          </a:prstGeom>
          <a:noFill/>
          <a:ln w="9525">
            <a:noFill/>
            <a:miter lim="800000"/>
            <a:headEnd/>
            <a:tailEnd/>
          </a:ln>
        </p:spPr>
      </p:pic>
    </p:spTree>
    <p:extLst>
      <p:ext uri="{BB962C8B-B14F-4D97-AF65-F5344CB8AC3E}">
        <p14:creationId xmlns:p14="http://schemas.microsoft.com/office/powerpoint/2010/main" xmlns="" val="2177811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91238E0F-DD33-4BB6-CD92-6CF4949EF66C}"/>
              </a:ext>
            </a:extLst>
          </p:cNvPr>
          <p:cNvSpPr/>
          <p:nvPr/>
        </p:nvSpPr>
        <p:spPr>
          <a:xfrm>
            <a:off x="98156" y="120111"/>
            <a:ext cx="11995688" cy="661777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243DF5-F79D-9FE7-9EFB-9143BDAEE467}"/>
              </a:ext>
            </a:extLst>
          </p:cNvPr>
          <p:cNvSpPr>
            <a:spLocks noGrp="1"/>
          </p:cNvSpPr>
          <p:nvPr>
            <p:ph type="title"/>
          </p:nvPr>
        </p:nvSpPr>
        <p:spPr/>
        <p:txBody>
          <a:bodyPr>
            <a:normAutofit fontScale="90000"/>
          </a:bodyPr>
          <a:lstStyle/>
          <a:p>
            <a:r>
              <a:rPr lang="en-US" dirty="0" smtClean="0"/>
              <a:t>       </a:t>
            </a:r>
            <a:r>
              <a:rPr lang="en-US" sz="4800" b="1" dirty="0" smtClean="0">
                <a:solidFill>
                  <a:srgbClr val="002060"/>
                </a:solidFill>
                <a:latin typeface="Arial" pitchFamily="34" charset="0"/>
                <a:cs typeface="Arial" pitchFamily="34" charset="0"/>
              </a:rPr>
              <a:t>Video Production and Recording     </a:t>
            </a:r>
            <a:endParaRPr lang="en-US" sz="4800" b="1" dirty="0">
              <a:solidFill>
                <a:srgbClr val="00206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877BEF04-9D97-2C09-A723-9B64D402C2A7}"/>
              </a:ext>
            </a:extLst>
          </p:cNvPr>
          <p:cNvSpPr>
            <a:spLocks noGrp="1"/>
          </p:cNvSpPr>
          <p:nvPr>
            <p:ph idx="1"/>
          </p:nvPr>
        </p:nvSpPr>
        <p:spPr/>
        <p:txBody>
          <a:bodyPr>
            <a:normAutofit/>
          </a:bodyPr>
          <a:lstStyle/>
          <a:p>
            <a:r>
              <a:rPr lang="en-US" sz="3600" b="1" dirty="0" smtClean="0">
                <a:latin typeface="Arial" pitchFamily="34" charset="0"/>
                <a:cs typeface="Arial" pitchFamily="34" charset="0"/>
              </a:rPr>
              <a:t>The Process of video Production has three phases:</a:t>
            </a:r>
          </a:p>
          <a:p>
            <a:r>
              <a:rPr lang="en-US" sz="3600" b="1" dirty="0" smtClean="0">
                <a:latin typeface="Arial" pitchFamily="34" charset="0"/>
                <a:cs typeface="Arial" pitchFamily="34" charset="0"/>
              </a:rPr>
              <a:t>The first is Pre-production where we do all planning for development of video </a:t>
            </a:r>
            <a:r>
              <a:rPr lang="en-US" sz="3600" b="1" dirty="0" err="1" smtClean="0">
                <a:latin typeface="Arial" pitchFamily="34" charset="0"/>
                <a:cs typeface="Arial" pitchFamily="34" charset="0"/>
              </a:rPr>
              <a:t>programme</a:t>
            </a:r>
            <a:r>
              <a:rPr lang="en-US" sz="3600" b="1" dirty="0" smtClean="0">
                <a:latin typeface="Arial" pitchFamily="34" charset="0"/>
                <a:cs typeface="Arial" pitchFamily="34" charset="0"/>
              </a:rPr>
              <a:t> and produced a final script/ content for video recording.</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xmlns="" val="2670621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TotalTime>
  <Words>1961</Words>
  <Application>Microsoft Office PowerPoint</Application>
  <PresentationFormat>Custom</PresentationFormat>
  <Paragraphs>290</Paragraphs>
  <Slides>75</Slides>
  <Notes>2</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            </vt:lpstr>
      <vt:lpstr>“Recording and Editing of Video Resources’’</vt:lpstr>
      <vt:lpstr>This Session : Includes</vt:lpstr>
      <vt:lpstr>Benefits of Video Resources  in Education</vt:lpstr>
      <vt:lpstr>Benefits of Video Resources  in Education</vt:lpstr>
      <vt:lpstr>Benefits of Video Resources  in Education</vt:lpstr>
      <vt:lpstr>Benefits of Video Resources  in Education</vt:lpstr>
      <vt:lpstr>Benefits of Video Resources  in Education</vt:lpstr>
      <vt:lpstr>       Video Production and Recording     </vt:lpstr>
      <vt:lpstr>            </vt:lpstr>
      <vt:lpstr>           Video Production  Team </vt:lpstr>
      <vt:lpstr>               Video Recording </vt:lpstr>
      <vt:lpstr>Basic Equipment Required  for Video Recording</vt:lpstr>
      <vt:lpstr>Basic Equipment Required  for Video Recording</vt:lpstr>
      <vt:lpstr>Slide 15</vt:lpstr>
      <vt:lpstr>Microphones for Sound/Audio Recording</vt:lpstr>
      <vt:lpstr>Lighting and Sound  for Video Recording</vt:lpstr>
      <vt:lpstr>Basic Lighting Principle  for Video Recording</vt:lpstr>
      <vt:lpstr>Audio/Sound Recording</vt:lpstr>
      <vt:lpstr>Camera Shots</vt:lpstr>
      <vt:lpstr>Camera Shots</vt:lpstr>
      <vt:lpstr>Camera Movements</vt:lpstr>
      <vt:lpstr>Camera Angles</vt:lpstr>
      <vt:lpstr>Other Essential Requirements  for Video Recording</vt:lpstr>
      <vt:lpstr>Recording Studio</vt:lpstr>
      <vt:lpstr>Others requirements for video recording</vt:lpstr>
      <vt:lpstr>Recording of Video  through Smart Phone</vt:lpstr>
      <vt:lpstr>Smartphone  Mobile Recording</vt:lpstr>
      <vt:lpstr>Gimbal (Video Camera)</vt:lpstr>
      <vt:lpstr>                     Formats of Video Recording                                         Aspect Ratio  </vt:lpstr>
      <vt:lpstr>               Aspect Ratio</vt:lpstr>
      <vt:lpstr>                      Video Resolution</vt:lpstr>
      <vt:lpstr>             Video Resolution SD Vs HD </vt:lpstr>
      <vt:lpstr>                           Backdrop </vt:lpstr>
      <vt:lpstr>                         Formats of Video File </vt:lpstr>
      <vt:lpstr>                HD and SD Video</vt:lpstr>
      <vt:lpstr>Slide 37</vt:lpstr>
      <vt:lpstr>                Chroma Key</vt:lpstr>
      <vt:lpstr>                Chroma Wall in Studio</vt:lpstr>
      <vt:lpstr>       Chroma Screen Green and Blue</vt:lpstr>
      <vt:lpstr>Slide 41</vt:lpstr>
      <vt:lpstr>                Montage</vt:lpstr>
      <vt:lpstr>Video Montage</vt:lpstr>
      <vt:lpstr>                VIDEO EDITING</vt:lpstr>
      <vt:lpstr>                  VIDEO EDITING</vt:lpstr>
      <vt:lpstr>                  Editing</vt:lpstr>
      <vt:lpstr>       Film Editing and Video Editing</vt:lpstr>
      <vt:lpstr>       Film Editing and Video Editing</vt:lpstr>
      <vt:lpstr>              Video Editing</vt:lpstr>
      <vt:lpstr>        Types of Video Editing</vt:lpstr>
      <vt:lpstr>            Types of Video Editing</vt:lpstr>
      <vt:lpstr>           Type of Shots used in Editing</vt:lpstr>
      <vt:lpstr>            Chroma Key</vt:lpstr>
      <vt:lpstr>     Types of Broadcasting signals</vt:lpstr>
      <vt:lpstr>           Types of Broadcasting signals</vt:lpstr>
      <vt:lpstr>             Types of Video Format</vt:lpstr>
      <vt:lpstr>            Types of Audio Format</vt:lpstr>
      <vt:lpstr>            Types of Resolution</vt:lpstr>
      <vt:lpstr>          Types of Software - Editing</vt:lpstr>
      <vt:lpstr>              Types of Software</vt:lpstr>
      <vt:lpstr>               OpenShot Video Editor </vt:lpstr>
      <vt:lpstr>                  Interface</vt:lpstr>
      <vt:lpstr>Slide 63</vt:lpstr>
      <vt:lpstr>       Basics of Adobe premiere Pro</vt:lpstr>
      <vt:lpstr>            Transitions in Adobe premiere pro</vt:lpstr>
      <vt:lpstr>                     Editing</vt:lpstr>
      <vt:lpstr>            Editing</vt:lpstr>
      <vt:lpstr>                    Editing</vt:lpstr>
      <vt:lpstr>            </vt:lpstr>
      <vt:lpstr>                        Editing</vt:lpstr>
      <vt:lpstr>            Editing</vt:lpstr>
      <vt:lpstr>                    Editing</vt:lpstr>
      <vt:lpstr>            </vt:lpstr>
      <vt:lpstr>            </vt:lpstr>
      <vt:lpstr>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``Recording and Editing of Video Resources’’</dc:title>
  <dc:creator>CIETEDIT02</dc:creator>
  <cp:lastModifiedBy>asus</cp:lastModifiedBy>
  <cp:revision>81</cp:revision>
  <dcterms:created xsi:type="dcterms:W3CDTF">2024-03-27T06:17:03Z</dcterms:created>
  <dcterms:modified xsi:type="dcterms:W3CDTF">2024-03-29T03:22:01Z</dcterms:modified>
</cp:coreProperties>
</file>